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2" r:id="rId3"/>
    <p:sldId id="281" r:id="rId4"/>
    <p:sldId id="325" r:id="rId5"/>
    <p:sldId id="288" r:id="rId6"/>
    <p:sldId id="289" r:id="rId7"/>
    <p:sldId id="333" r:id="rId8"/>
    <p:sldId id="290" r:id="rId9"/>
    <p:sldId id="334" r:id="rId10"/>
    <p:sldId id="337" r:id="rId11"/>
    <p:sldId id="291" r:id="rId12"/>
    <p:sldId id="336" r:id="rId13"/>
    <p:sldId id="293" r:id="rId14"/>
    <p:sldId id="292" r:id="rId15"/>
    <p:sldId id="338" r:id="rId16"/>
    <p:sldId id="339" r:id="rId17"/>
    <p:sldId id="340" r:id="rId18"/>
    <p:sldId id="342" r:id="rId19"/>
    <p:sldId id="341" r:id="rId20"/>
    <p:sldId id="295" r:id="rId21"/>
    <p:sldId id="343" r:id="rId22"/>
    <p:sldId id="344" r:id="rId23"/>
    <p:sldId id="345" r:id="rId24"/>
    <p:sldId id="348" r:id="rId25"/>
    <p:sldId id="346" r:id="rId26"/>
    <p:sldId id="347" r:id="rId27"/>
    <p:sldId id="349" r:id="rId28"/>
    <p:sldId id="350" r:id="rId29"/>
    <p:sldId id="353" r:id="rId30"/>
    <p:sldId id="351" r:id="rId31"/>
    <p:sldId id="352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303" r:id="rId41"/>
    <p:sldId id="354" r:id="rId42"/>
    <p:sldId id="355" r:id="rId43"/>
    <p:sldId id="356" r:id="rId44"/>
    <p:sldId id="35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1" r:id="rId62"/>
    <p:sldId id="326" r:id="rId63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2.png"/><Relationship Id="rId3" Type="http://schemas.openxmlformats.org/officeDocument/2006/relationships/tags" Target="../tags/tag10.xml"/><Relationship Id="rId21" Type="http://schemas.openxmlformats.org/officeDocument/2006/relationships/image" Target="../media/image5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1.png"/><Relationship Id="rId2" Type="http://schemas.openxmlformats.org/officeDocument/2006/relationships/tags" Target="../tags/tag9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7.png"/><Relationship Id="rId10" Type="http://schemas.openxmlformats.org/officeDocument/2006/relationships/tags" Target="../tags/tag17.xml"/><Relationship Id="rId19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0.png"/><Relationship Id="rId5" Type="http://schemas.openxmlformats.org/officeDocument/2006/relationships/tags" Target="../tags/tag27.xml"/><Relationship Id="rId10" Type="http://schemas.openxmlformats.org/officeDocument/2006/relationships/image" Target="../media/image9.png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1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9.png"/><Relationship Id="rId5" Type="http://schemas.openxmlformats.org/officeDocument/2006/relationships/tags" Target="../tags/tag4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14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1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12.png"/><Relationship Id="rId5" Type="http://schemas.openxmlformats.org/officeDocument/2006/relationships/tags" Target="../tags/tag6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16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15.png"/><Relationship Id="rId5" Type="http://schemas.openxmlformats.org/officeDocument/2006/relationships/tags" Target="../tags/tag7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18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1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18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7.png"/><Relationship Id="rId5" Type="http://schemas.openxmlformats.org/officeDocument/2006/relationships/tags" Target="../tags/tag9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image" Target="../media/image4.png"/><Relationship Id="rId3" Type="http://schemas.openxmlformats.org/officeDocument/2006/relationships/tags" Target="../tags/tag99.xml"/><Relationship Id="rId21" Type="http://schemas.openxmlformats.org/officeDocument/2006/relationships/image" Target="../media/image7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3.png"/><Relationship Id="rId2" Type="http://schemas.openxmlformats.org/officeDocument/2006/relationships/tags" Target="../tags/tag98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image" Target="../media/image19.png"/><Relationship Id="rId10" Type="http://schemas.openxmlformats.org/officeDocument/2006/relationships/tags" Target="../tags/tag106.xml"/><Relationship Id="rId19" Type="http://schemas.openxmlformats.org/officeDocument/2006/relationships/image" Target="../media/image5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slideMaster" Target="../slideMasters/slideMaster2.xml"/><Relationship Id="rId22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2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21.png"/><Relationship Id="rId5" Type="http://schemas.openxmlformats.org/officeDocument/2006/relationships/tags" Target="../tags/tag114.xml"/><Relationship Id="rId10" Type="http://schemas.openxmlformats.org/officeDocument/2006/relationships/image" Target="../media/image20.png"/><Relationship Id="rId4" Type="http://schemas.openxmlformats.org/officeDocument/2006/relationships/tags" Target="../tags/tag113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../media/image18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17.png"/><Relationship Id="rId5" Type="http://schemas.openxmlformats.org/officeDocument/2006/relationships/tags" Target="../tags/tag12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1.xml"/><Relationship Id="rId9" Type="http://schemas.openxmlformats.org/officeDocument/2006/relationships/tags" Target="../tags/tag126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image" Target="../media/image23.png"/><Relationship Id="rId4" Type="http://schemas.openxmlformats.org/officeDocument/2006/relationships/tags" Target="../tags/tag130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10" Type="http://schemas.openxmlformats.org/officeDocument/2006/relationships/image" Target="../media/image20.png"/><Relationship Id="rId4" Type="http://schemas.openxmlformats.org/officeDocument/2006/relationships/tags" Target="../tags/tag138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10" Type="http://schemas.openxmlformats.org/officeDocument/2006/relationships/image" Target="../media/image20.png"/><Relationship Id="rId4" Type="http://schemas.openxmlformats.org/officeDocument/2006/relationships/tags" Target="../tags/tag146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image" Target="../media/image25.png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image" Target="../media/image24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 rot="12880075">
            <a:off x="10647409" y="-194926"/>
            <a:ext cx="1912045" cy="24986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8"/>
          <a:srcRect/>
          <a:stretch>
            <a:fillRect/>
          </a:stretch>
        </p:blipFill>
        <p:spPr>
          <a:xfrm>
            <a:off x="-932154" y="2711868"/>
            <a:ext cx="3666810" cy="4153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/>
          <a:srcRect/>
          <a:stretch>
            <a:fillRect/>
          </a:stretch>
        </p:blipFill>
        <p:spPr>
          <a:xfrm>
            <a:off x="1248607" y="4907811"/>
            <a:ext cx="2758453" cy="19429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0"/>
          <a:srcRect/>
          <a:stretch>
            <a:fillRect/>
          </a:stretch>
        </p:blipFill>
        <p:spPr>
          <a:xfrm flipH="1">
            <a:off x="9121798" y="5133783"/>
            <a:ext cx="2112707" cy="17305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1"/>
          <a:srcRect/>
          <a:stretch>
            <a:fillRect/>
          </a:stretch>
        </p:blipFill>
        <p:spPr>
          <a:xfrm flipH="1">
            <a:off x="7014856" y="4977108"/>
            <a:ext cx="2218491" cy="1888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2"/>
          <a:srcRect/>
          <a:stretch>
            <a:fillRect/>
          </a:stretch>
        </p:blipFill>
        <p:spPr>
          <a:xfrm>
            <a:off x="3457131" y="4330731"/>
            <a:ext cx="1485156" cy="25272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10957880" y="4442773"/>
            <a:ext cx="1038995" cy="24152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4"/>
          <a:srcRect/>
          <a:stretch>
            <a:fillRect/>
          </a:stretch>
        </p:blipFill>
        <p:spPr>
          <a:xfrm rot="21018953">
            <a:off x="5494341" y="5533781"/>
            <a:ext cx="1303004" cy="13514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1515348" y="1874443"/>
            <a:ext cx="9115200" cy="10908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100" u="none" strike="noStrike" kern="1200" cap="none" spc="6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3162348" y="3187347"/>
            <a:ext cx="5821200" cy="4140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3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162348" y="3949629"/>
            <a:ext cx="2655570" cy="353060"/>
          </a:xfrm>
        </p:spPr>
        <p:txBody>
          <a:bodyPr/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377353" y="3949629"/>
            <a:ext cx="2606040" cy="353060"/>
          </a:xfrm>
        </p:spPr>
        <p:txBody>
          <a:bodyPr/>
          <a:lstStyle>
            <a:lvl1pPr marL="0" indent="0" eaLnBrk="1" fontAlgn="auto" latinLnBrk="0" hangingPunct="1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-74295" y="5203190"/>
            <a:ext cx="1464310" cy="1673225"/>
            <a:chOff x="-99" y="4272"/>
            <a:chExt cx="5723" cy="654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-99" y="4272"/>
              <a:ext cx="3720" cy="654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1280" y="7730"/>
              <a:ext cx="4344" cy="3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-1"/>
          <a:stretch>
            <a:fillRect/>
          </a:stretch>
        </p:blipFill>
        <p:spPr>
          <a:xfrm rot="204530">
            <a:off x="3903825" y="423981"/>
            <a:ext cx="4384348" cy="3991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84473" y="5145754"/>
            <a:ext cx="7221600" cy="6012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2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794611" y="5933892"/>
            <a:ext cx="6801323" cy="334800"/>
          </a:xfrm>
        </p:spPr>
        <p:txBody>
          <a:bodyPr lIns="90000" tIns="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-74295" y="5203190"/>
            <a:ext cx="1464310" cy="1673225"/>
            <a:chOff x="-99" y="4272"/>
            <a:chExt cx="5723" cy="654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-99" y="4272"/>
              <a:ext cx="3720" cy="654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1280" y="7730"/>
              <a:ext cx="4344" cy="3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-74295" y="5203190"/>
            <a:ext cx="1464310" cy="1673225"/>
            <a:chOff x="-99" y="4272"/>
            <a:chExt cx="5723" cy="654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-99" y="4272"/>
              <a:ext cx="3720" cy="65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1280" y="7730"/>
              <a:ext cx="4344" cy="3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45584" y="0"/>
            <a:ext cx="12146416" cy="6858001"/>
            <a:chOff x="45584" y="0"/>
            <a:chExt cx="12146416" cy="6858001"/>
          </a:xfrm>
        </p:grpSpPr>
        <p:grpSp>
          <p:nvGrpSpPr>
            <p:cNvPr id="9" name="组合 8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45584" y="4391343"/>
              <a:ext cx="893743" cy="2466658"/>
              <a:chOff x="-2041" y="4391343"/>
              <a:chExt cx="893743" cy="2466658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0" y="5917327"/>
                <a:ext cx="891702" cy="94067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 rot="1953062" flipH="1">
                <a:off x="-2041" y="4391343"/>
                <a:ext cx="757605" cy="2455724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 flipH="1" flipV="1">
              <a:off x="11261476" y="0"/>
              <a:ext cx="930524" cy="123825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-62865" y="5474335"/>
            <a:ext cx="1217295" cy="1391285"/>
            <a:chOff x="-99" y="4272"/>
            <a:chExt cx="5723" cy="654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-99" y="4272"/>
              <a:ext cx="3720" cy="65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1280" y="7730"/>
              <a:ext cx="4344" cy="30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900700" cy="6590545"/>
            <a:chOff x="292800" y="304200"/>
            <a:chExt cx="11900700" cy="6590545"/>
          </a:xfrm>
        </p:grpSpPr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26700" y="4668778"/>
              <a:ext cx="1066800" cy="2225967"/>
              <a:chOff x="11126700" y="4668778"/>
              <a:chExt cx="1066800" cy="2225967"/>
            </a:xfrm>
          </p:grpSpPr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11126700" y="5739503"/>
                <a:ext cx="1066800" cy="1125388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46938">
                <a:off x="11486962" y="4668778"/>
                <a:ext cx="606573" cy="2225967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900700" cy="6590545"/>
            <a:chOff x="292800" y="304200"/>
            <a:chExt cx="11900700" cy="6590545"/>
          </a:xfrm>
        </p:grpSpPr>
        <p:sp>
          <p:nvSpPr>
            <p:cNvPr id="10" name="矩形 9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26700" y="4668778"/>
              <a:ext cx="1066800" cy="2225967"/>
              <a:chOff x="11126700" y="4668778"/>
              <a:chExt cx="1066800" cy="2225967"/>
            </a:xfrm>
          </p:grpSpPr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11126700" y="5739503"/>
                <a:ext cx="1066800" cy="1125388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46938">
                <a:off x="11486962" y="4668778"/>
                <a:ext cx="606573" cy="2225967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 rot="12021009">
            <a:off x="9598540" y="-71780"/>
            <a:ext cx="2432128" cy="31783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-932154" y="2711868"/>
            <a:ext cx="3666810" cy="4153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1248607" y="4907811"/>
            <a:ext cx="2758453" cy="1942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/>
          <a:srcRect/>
          <a:stretch>
            <a:fillRect/>
          </a:stretch>
        </p:blipFill>
        <p:spPr>
          <a:xfrm flipH="1">
            <a:off x="9121798" y="5133783"/>
            <a:ext cx="2112707" cy="1730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9"/>
          <a:srcRect/>
          <a:stretch>
            <a:fillRect/>
          </a:stretch>
        </p:blipFill>
        <p:spPr>
          <a:xfrm flipH="1">
            <a:off x="7014856" y="4977108"/>
            <a:ext cx="2218491" cy="1888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0"/>
          <a:srcRect/>
          <a:stretch>
            <a:fillRect/>
          </a:stretch>
        </p:blipFill>
        <p:spPr>
          <a:xfrm>
            <a:off x="3457131" y="4330731"/>
            <a:ext cx="1485156" cy="25272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1"/>
          <a:srcRect/>
          <a:stretch>
            <a:fillRect/>
          </a:stretch>
        </p:blipFill>
        <p:spPr>
          <a:xfrm>
            <a:off x="10957880" y="4442773"/>
            <a:ext cx="1038995" cy="24152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2"/>
          <a:srcRect/>
          <a:stretch>
            <a:fillRect/>
          </a:stretch>
        </p:blipFill>
        <p:spPr>
          <a:xfrm rot="21018953">
            <a:off x="5494341" y="5533781"/>
            <a:ext cx="1303004" cy="13514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007060" y="1942269"/>
            <a:ext cx="4046400" cy="11700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3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3997319" y="3320783"/>
            <a:ext cx="4046400" cy="436406"/>
          </a:xfrm>
        </p:spPr>
        <p:txBody>
          <a:bodyPr/>
          <a:lstStyle>
            <a:lvl1pPr marL="0" indent="0" algn="dist">
              <a:buNone/>
              <a:defRPr/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1126470" y="4668520"/>
            <a:ext cx="1066800" cy="2225675"/>
            <a:chOff x="11126700" y="4668778"/>
            <a:chExt cx="1066800" cy="2225967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 flipH="1">
              <a:off x="11126700" y="5739503"/>
              <a:ext cx="1066800" cy="112538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46938">
              <a:off x="11486962" y="4668778"/>
              <a:ext cx="606573" cy="22259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 rot="12021009">
            <a:off x="11217385" y="-39384"/>
            <a:ext cx="1038779" cy="1357486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16635318" flipV="1">
            <a:off x="-43808" y="6153042"/>
            <a:ext cx="1035343" cy="881177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16635318" flipH="1">
            <a:off x="11171891" y="-154985"/>
            <a:ext cx="1035343" cy="881177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0666095" y="2647315"/>
            <a:ext cx="1525270" cy="4210685"/>
            <a:chOff x="-2041" y="4391343"/>
            <a:chExt cx="893743" cy="2466658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953062" flipH="1">
              <a:off x="-2041" y="4391343"/>
              <a:ext cx="757605" cy="245572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624965" cy="2162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10.xml"/><Relationship Id="rId7" Type="http://schemas.openxmlformats.org/officeDocument/2006/relationships/image" Target="../media/image20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2.xml"/><Relationship Id="rId10" Type="http://schemas.openxmlformats.org/officeDocument/2006/relationships/image" Target="../media/image30.png"/><Relationship Id="rId4" Type="http://schemas.openxmlformats.org/officeDocument/2006/relationships/tags" Target="../tags/tag211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15.xml"/><Relationship Id="rId7" Type="http://schemas.openxmlformats.org/officeDocument/2006/relationships/image" Target="../media/image20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0.xml"/><Relationship Id="rId7" Type="http://schemas.openxmlformats.org/officeDocument/2006/relationships/image" Target="../media/image20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2.xml"/><Relationship Id="rId10" Type="http://schemas.openxmlformats.org/officeDocument/2006/relationships/image" Target="../media/image31.png"/><Relationship Id="rId4" Type="http://schemas.openxmlformats.org/officeDocument/2006/relationships/tags" Target="../tags/tag221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5.xml"/><Relationship Id="rId7" Type="http://schemas.openxmlformats.org/officeDocument/2006/relationships/image" Target="../media/image20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7.xml"/><Relationship Id="rId10" Type="http://schemas.openxmlformats.org/officeDocument/2006/relationships/image" Target="../media/image32.png"/><Relationship Id="rId4" Type="http://schemas.openxmlformats.org/officeDocument/2006/relationships/tags" Target="../tags/tag226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30.xml"/><Relationship Id="rId7" Type="http://schemas.openxmlformats.org/officeDocument/2006/relationships/image" Target="../media/image20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2.xml"/><Relationship Id="rId10" Type="http://schemas.openxmlformats.org/officeDocument/2006/relationships/image" Target="../media/image36.png"/><Relationship Id="rId4" Type="http://schemas.openxmlformats.org/officeDocument/2006/relationships/tags" Target="../tags/tag231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35.xml"/><Relationship Id="rId7" Type="http://schemas.openxmlformats.org/officeDocument/2006/relationships/image" Target="../media/image20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7.xml"/><Relationship Id="rId10" Type="http://schemas.openxmlformats.org/officeDocument/2006/relationships/image" Target="../media/image37.png"/><Relationship Id="rId4" Type="http://schemas.openxmlformats.org/officeDocument/2006/relationships/tags" Target="../tags/tag236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0.xml"/><Relationship Id="rId7" Type="http://schemas.openxmlformats.org/officeDocument/2006/relationships/image" Target="../media/image20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2.xml"/><Relationship Id="rId10" Type="http://schemas.openxmlformats.org/officeDocument/2006/relationships/image" Target="../media/image38.png"/><Relationship Id="rId4" Type="http://schemas.openxmlformats.org/officeDocument/2006/relationships/tags" Target="../tags/tag241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5.xml"/><Relationship Id="rId7" Type="http://schemas.openxmlformats.org/officeDocument/2006/relationships/image" Target="../media/image20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7.xml"/><Relationship Id="rId10" Type="http://schemas.openxmlformats.org/officeDocument/2006/relationships/image" Target="../media/image39.png"/><Relationship Id="rId4" Type="http://schemas.openxmlformats.org/officeDocument/2006/relationships/tags" Target="../tags/tag246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50.xml"/><Relationship Id="rId7" Type="http://schemas.openxmlformats.org/officeDocument/2006/relationships/image" Target="../media/image20.pn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2.xml"/><Relationship Id="rId10" Type="http://schemas.openxmlformats.org/officeDocument/2006/relationships/image" Target="../media/image40.png"/><Relationship Id="rId4" Type="http://schemas.openxmlformats.org/officeDocument/2006/relationships/tags" Target="../tags/tag251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74.xml"/><Relationship Id="rId7" Type="http://schemas.openxmlformats.org/officeDocument/2006/relationships/image" Target="../media/image20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55.xml"/><Relationship Id="rId7" Type="http://schemas.openxmlformats.org/officeDocument/2006/relationships/image" Target="../media/image20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3.png"/><Relationship Id="rId5" Type="http://schemas.openxmlformats.org/officeDocument/2006/relationships/tags" Target="../tags/tag257.xml"/><Relationship Id="rId10" Type="http://schemas.openxmlformats.org/officeDocument/2006/relationships/image" Target="../media/image42.png"/><Relationship Id="rId4" Type="http://schemas.openxmlformats.org/officeDocument/2006/relationships/tags" Target="../tags/tag256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60.xml"/><Relationship Id="rId7" Type="http://schemas.openxmlformats.org/officeDocument/2006/relationships/image" Target="../media/image20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2.xml"/><Relationship Id="rId10" Type="http://schemas.openxmlformats.org/officeDocument/2006/relationships/image" Target="../media/image44.png"/><Relationship Id="rId4" Type="http://schemas.openxmlformats.org/officeDocument/2006/relationships/tags" Target="../tags/tag261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65.xml"/><Relationship Id="rId7" Type="http://schemas.openxmlformats.org/officeDocument/2006/relationships/image" Target="../media/image20.png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7.xml"/><Relationship Id="rId10" Type="http://schemas.openxmlformats.org/officeDocument/2006/relationships/image" Target="../media/image45.png"/><Relationship Id="rId4" Type="http://schemas.openxmlformats.org/officeDocument/2006/relationships/tags" Target="../tags/tag266.xm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70.xml"/><Relationship Id="rId7" Type="http://schemas.openxmlformats.org/officeDocument/2006/relationships/image" Target="../media/image20.pn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2.xml"/><Relationship Id="rId10" Type="http://schemas.openxmlformats.org/officeDocument/2006/relationships/image" Target="../media/image46.png"/><Relationship Id="rId4" Type="http://schemas.openxmlformats.org/officeDocument/2006/relationships/tags" Target="../tags/tag271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75.xml"/><Relationship Id="rId7" Type="http://schemas.openxmlformats.org/officeDocument/2006/relationships/image" Target="../media/image20.png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7.xml"/><Relationship Id="rId10" Type="http://schemas.openxmlformats.org/officeDocument/2006/relationships/image" Target="../media/image47.png"/><Relationship Id="rId4" Type="http://schemas.openxmlformats.org/officeDocument/2006/relationships/tags" Target="../tags/tag276.xml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80.xml"/><Relationship Id="rId7" Type="http://schemas.openxmlformats.org/officeDocument/2006/relationships/image" Target="../media/image20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2.xml"/><Relationship Id="rId10" Type="http://schemas.openxmlformats.org/officeDocument/2006/relationships/image" Target="../media/image48.png"/><Relationship Id="rId4" Type="http://schemas.openxmlformats.org/officeDocument/2006/relationships/tags" Target="../tags/tag281.xm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85.xml"/><Relationship Id="rId7" Type="http://schemas.openxmlformats.org/officeDocument/2006/relationships/image" Target="../media/image20.png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7.xml"/><Relationship Id="rId10" Type="http://schemas.openxmlformats.org/officeDocument/2006/relationships/image" Target="../media/image49.png"/><Relationship Id="rId4" Type="http://schemas.openxmlformats.org/officeDocument/2006/relationships/tags" Target="../tags/tag286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90.xml"/><Relationship Id="rId7" Type="http://schemas.openxmlformats.org/officeDocument/2006/relationships/image" Target="../media/image20.png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92.xml"/><Relationship Id="rId10" Type="http://schemas.openxmlformats.org/officeDocument/2006/relationships/image" Target="../media/image50.png"/><Relationship Id="rId4" Type="http://schemas.openxmlformats.org/officeDocument/2006/relationships/tags" Target="../tags/tag291.xml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95.xml"/><Relationship Id="rId7" Type="http://schemas.openxmlformats.org/officeDocument/2006/relationships/image" Target="../media/image20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97.xml"/><Relationship Id="rId10" Type="http://schemas.openxmlformats.org/officeDocument/2006/relationships/image" Target="../media/image51.png"/><Relationship Id="rId4" Type="http://schemas.openxmlformats.org/officeDocument/2006/relationships/tags" Target="../tags/tag296.xm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79.xml"/><Relationship Id="rId7" Type="http://schemas.openxmlformats.org/officeDocument/2006/relationships/image" Target="../media/image20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00.xml"/><Relationship Id="rId7" Type="http://schemas.openxmlformats.org/officeDocument/2006/relationships/image" Target="../media/image20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2.xml"/><Relationship Id="rId10" Type="http://schemas.openxmlformats.org/officeDocument/2006/relationships/image" Target="../media/image52.png"/><Relationship Id="rId4" Type="http://schemas.openxmlformats.org/officeDocument/2006/relationships/tags" Target="../tags/tag301.xml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image" Target="../media/image53.png"/><Relationship Id="rId5" Type="http://schemas.openxmlformats.org/officeDocument/2006/relationships/tags" Target="../tags/tag307.xml"/><Relationship Id="rId10" Type="http://schemas.openxmlformats.org/officeDocument/2006/relationships/image" Target="../media/image22.png"/><Relationship Id="rId4" Type="http://schemas.openxmlformats.org/officeDocument/2006/relationships/tags" Target="../tags/tag306.xml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11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image" Target="../media/image54.png"/><Relationship Id="rId5" Type="http://schemas.openxmlformats.org/officeDocument/2006/relationships/tags" Target="../tags/tag313.xml"/><Relationship Id="rId10" Type="http://schemas.openxmlformats.org/officeDocument/2006/relationships/image" Target="../media/image22.png"/><Relationship Id="rId4" Type="http://schemas.openxmlformats.org/officeDocument/2006/relationships/tags" Target="../tags/tag312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1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image" Target="../media/image55.png"/><Relationship Id="rId5" Type="http://schemas.openxmlformats.org/officeDocument/2006/relationships/tags" Target="../tags/tag319.xml"/><Relationship Id="rId10" Type="http://schemas.openxmlformats.org/officeDocument/2006/relationships/image" Target="../media/image22.png"/><Relationship Id="rId4" Type="http://schemas.openxmlformats.org/officeDocument/2006/relationships/tags" Target="../tags/tag318.xml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image" Target="../media/image56.png"/><Relationship Id="rId5" Type="http://schemas.openxmlformats.org/officeDocument/2006/relationships/tags" Target="../tags/tag325.xml"/><Relationship Id="rId10" Type="http://schemas.openxmlformats.org/officeDocument/2006/relationships/image" Target="../media/image22.png"/><Relationship Id="rId4" Type="http://schemas.openxmlformats.org/officeDocument/2006/relationships/tags" Target="../tags/tag324.xml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57.png"/><Relationship Id="rId5" Type="http://schemas.openxmlformats.org/officeDocument/2006/relationships/tags" Target="../tags/tag331.xml"/><Relationship Id="rId10" Type="http://schemas.openxmlformats.org/officeDocument/2006/relationships/image" Target="../media/image22.png"/><Relationship Id="rId4" Type="http://schemas.openxmlformats.org/officeDocument/2006/relationships/tags" Target="../tags/tag330.xml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35.xml"/><Relationship Id="rId7" Type="http://schemas.openxmlformats.org/officeDocument/2006/relationships/image" Target="../media/image20.png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37.xml"/><Relationship Id="rId10" Type="http://schemas.openxmlformats.org/officeDocument/2006/relationships/image" Target="../media/image58.png"/><Relationship Id="rId4" Type="http://schemas.openxmlformats.org/officeDocument/2006/relationships/tags" Target="../tags/tag336.xml"/><Relationship Id="rId9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40.xml"/><Relationship Id="rId7" Type="http://schemas.openxmlformats.org/officeDocument/2006/relationships/image" Target="../media/image20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42.xml"/><Relationship Id="rId10" Type="http://schemas.openxmlformats.org/officeDocument/2006/relationships/image" Target="../media/image59.png"/><Relationship Id="rId4" Type="http://schemas.openxmlformats.org/officeDocument/2006/relationships/tags" Target="../tags/tag341.xm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45.xml"/><Relationship Id="rId7" Type="http://schemas.openxmlformats.org/officeDocument/2006/relationships/image" Target="../media/image20.png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61.png"/><Relationship Id="rId5" Type="http://schemas.openxmlformats.org/officeDocument/2006/relationships/tags" Target="../tags/tag347.xml"/><Relationship Id="rId10" Type="http://schemas.openxmlformats.org/officeDocument/2006/relationships/image" Target="../media/image60.png"/><Relationship Id="rId4" Type="http://schemas.openxmlformats.org/officeDocument/2006/relationships/tags" Target="../tags/tag346.xml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50.xml"/><Relationship Id="rId7" Type="http://schemas.openxmlformats.org/officeDocument/2006/relationships/image" Target="../media/image20.png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52.xml"/><Relationship Id="rId10" Type="http://schemas.openxmlformats.org/officeDocument/2006/relationships/image" Target="../media/image62.png"/><Relationship Id="rId4" Type="http://schemas.openxmlformats.org/officeDocument/2006/relationships/tags" Target="../tags/tag351.xml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27.png"/><Relationship Id="rId5" Type="http://schemas.openxmlformats.org/officeDocument/2006/relationships/tags" Target="../tags/tag186.xml"/><Relationship Id="rId10" Type="http://schemas.openxmlformats.org/officeDocument/2006/relationships/image" Target="../media/image22.png"/><Relationship Id="rId4" Type="http://schemas.openxmlformats.org/officeDocument/2006/relationships/tags" Target="../tags/tag185.xml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55.xml"/><Relationship Id="rId7" Type="http://schemas.openxmlformats.org/officeDocument/2006/relationships/image" Target="../media/image20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57.xml"/><Relationship Id="rId10" Type="http://schemas.openxmlformats.org/officeDocument/2006/relationships/image" Target="../media/image63.png"/><Relationship Id="rId4" Type="http://schemas.openxmlformats.org/officeDocument/2006/relationships/tags" Target="../tags/tag356.xml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60.xml"/><Relationship Id="rId7" Type="http://schemas.openxmlformats.org/officeDocument/2006/relationships/image" Target="../media/image20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62.xml"/><Relationship Id="rId10" Type="http://schemas.openxmlformats.org/officeDocument/2006/relationships/image" Target="../media/image64.png"/><Relationship Id="rId4" Type="http://schemas.openxmlformats.org/officeDocument/2006/relationships/tags" Target="../tags/tag361.xml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65.xml"/><Relationship Id="rId7" Type="http://schemas.openxmlformats.org/officeDocument/2006/relationships/image" Target="../media/image20.png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67.xml"/><Relationship Id="rId10" Type="http://schemas.openxmlformats.org/officeDocument/2006/relationships/image" Target="../media/image65.png"/><Relationship Id="rId4" Type="http://schemas.openxmlformats.org/officeDocument/2006/relationships/tags" Target="../tags/tag366.xml"/><Relationship Id="rId9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70.xml"/><Relationship Id="rId7" Type="http://schemas.openxmlformats.org/officeDocument/2006/relationships/image" Target="../media/image20.png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72.xml"/><Relationship Id="rId10" Type="http://schemas.openxmlformats.org/officeDocument/2006/relationships/image" Target="../media/image66.png"/><Relationship Id="rId4" Type="http://schemas.openxmlformats.org/officeDocument/2006/relationships/tags" Target="../tags/tag371.xml"/><Relationship Id="rId9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75.xml"/><Relationship Id="rId7" Type="http://schemas.openxmlformats.org/officeDocument/2006/relationships/image" Target="../media/image20.png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9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80.xml"/><Relationship Id="rId7" Type="http://schemas.openxmlformats.org/officeDocument/2006/relationships/image" Target="../media/image20.png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9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85.xml"/><Relationship Id="rId7" Type="http://schemas.openxmlformats.org/officeDocument/2006/relationships/image" Target="../media/image20.png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9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tags" Target="../tags/tag393.xml"/><Relationship Id="rId11" Type="http://schemas.openxmlformats.org/officeDocument/2006/relationships/image" Target="../media/image67.png"/><Relationship Id="rId5" Type="http://schemas.openxmlformats.org/officeDocument/2006/relationships/tags" Target="../tags/tag392.xml"/><Relationship Id="rId10" Type="http://schemas.openxmlformats.org/officeDocument/2006/relationships/image" Target="../media/image22.png"/><Relationship Id="rId4" Type="http://schemas.openxmlformats.org/officeDocument/2006/relationships/tags" Target="../tags/tag391.xml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96.xml"/><Relationship Id="rId7" Type="http://schemas.openxmlformats.org/officeDocument/2006/relationships/image" Target="../media/image20.png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9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image" Target="../media/image68.png"/><Relationship Id="rId5" Type="http://schemas.openxmlformats.org/officeDocument/2006/relationships/tags" Target="../tags/tag403.xml"/><Relationship Id="rId10" Type="http://schemas.openxmlformats.org/officeDocument/2006/relationships/image" Target="../media/image22.png"/><Relationship Id="rId4" Type="http://schemas.openxmlformats.org/officeDocument/2006/relationships/tags" Target="../tags/tag402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0.xml"/><Relationship Id="rId7" Type="http://schemas.openxmlformats.org/officeDocument/2006/relationships/image" Target="../media/image20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2.xml"/><Relationship Id="rId10" Type="http://schemas.openxmlformats.org/officeDocument/2006/relationships/image" Target="../media/image28.png"/><Relationship Id="rId4" Type="http://schemas.openxmlformats.org/officeDocument/2006/relationships/tags" Target="../tags/tag191.xml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0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tags" Target="../tags/tag410.xml"/><Relationship Id="rId11" Type="http://schemas.openxmlformats.org/officeDocument/2006/relationships/image" Target="../media/image69.png"/><Relationship Id="rId5" Type="http://schemas.openxmlformats.org/officeDocument/2006/relationships/tags" Target="../tags/tag409.xml"/><Relationship Id="rId10" Type="http://schemas.openxmlformats.org/officeDocument/2006/relationships/image" Target="../media/image22.png"/><Relationship Id="rId4" Type="http://schemas.openxmlformats.org/officeDocument/2006/relationships/tags" Target="../tags/tag408.xml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13.xml"/><Relationship Id="rId7" Type="http://schemas.openxmlformats.org/officeDocument/2006/relationships/image" Target="../media/image20.png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9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18.xml"/><Relationship Id="rId7" Type="http://schemas.openxmlformats.org/officeDocument/2006/relationships/image" Target="../media/image20.png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9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23.xml"/><Relationship Id="rId7" Type="http://schemas.openxmlformats.org/officeDocument/2006/relationships/image" Target="../media/image20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9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2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11" Type="http://schemas.openxmlformats.org/officeDocument/2006/relationships/image" Target="../media/image70.png"/><Relationship Id="rId5" Type="http://schemas.openxmlformats.org/officeDocument/2006/relationships/tags" Target="../tags/tag430.xml"/><Relationship Id="rId10" Type="http://schemas.openxmlformats.org/officeDocument/2006/relationships/image" Target="../media/image22.png"/><Relationship Id="rId4" Type="http://schemas.openxmlformats.org/officeDocument/2006/relationships/tags" Target="../tags/tag429.xml"/><Relationship Id="rId9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3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image" Target="../media/image71.png"/><Relationship Id="rId5" Type="http://schemas.openxmlformats.org/officeDocument/2006/relationships/tags" Target="../tags/tag436.xml"/><Relationship Id="rId10" Type="http://schemas.openxmlformats.org/officeDocument/2006/relationships/image" Target="../media/image22.png"/><Relationship Id="rId4" Type="http://schemas.openxmlformats.org/officeDocument/2006/relationships/tags" Target="../tags/tag435.xml"/><Relationship Id="rId9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4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image" Target="../media/image72.png"/><Relationship Id="rId5" Type="http://schemas.openxmlformats.org/officeDocument/2006/relationships/tags" Target="../tags/tag442.xml"/><Relationship Id="rId10" Type="http://schemas.openxmlformats.org/officeDocument/2006/relationships/image" Target="../media/image22.png"/><Relationship Id="rId4" Type="http://schemas.openxmlformats.org/officeDocument/2006/relationships/tags" Target="../tags/tag441.xml"/><Relationship Id="rId9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46.xml"/><Relationship Id="rId7" Type="http://schemas.openxmlformats.org/officeDocument/2006/relationships/image" Target="../media/image20.png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9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51.xml"/><Relationship Id="rId7" Type="http://schemas.openxmlformats.org/officeDocument/2006/relationships/image" Target="../media/image20.png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9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5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image" Target="../media/image73.png"/><Relationship Id="rId5" Type="http://schemas.openxmlformats.org/officeDocument/2006/relationships/tags" Target="../tags/tag458.xml"/><Relationship Id="rId10" Type="http://schemas.openxmlformats.org/officeDocument/2006/relationships/image" Target="../media/image22.png"/><Relationship Id="rId4" Type="http://schemas.openxmlformats.org/officeDocument/2006/relationships/tags" Target="../tags/tag457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5.xml"/><Relationship Id="rId7" Type="http://schemas.openxmlformats.org/officeDocument/2006/relationships/image" Target="../media/image20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62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11" Type="http://schemas.openxmlformats.org/officeDocument/2006/relationships/image" Target="../media/image74.png"/><Relationship Id="rId5" Type="http://schemas.openxmlformats.org/officeDocument/2006/relationships/tags" Target="../tags/tag464.xml"/><Relationship Id="rId10" Type="http://schemas.openxmlformats.org/officeDocument/2006/relationships/image" Target="../media/image22.png"/><Relationship Id="rId4" Type="http://schemas.openxmlformats.org/officeDocument/2006/relationships/tags" Target="../tags/tag463.xml"/><Relationship Id="rId9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68.xml"/><Relationship Id="rId7" Type="http://schemas.openxmlformats.org/officeDocument/2006/relationships/image" Target="../media/image20.png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00.xml"/><Relationship Id="rId7" Type="http://schemas.openxmlformats.org/officeDocument/2006/relationships/image" Target="../media/image20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05.xml"/><Relationship Id="rId7" Type="http://schemas.openxmlformats.org/officeDocument/2006/relationships/image" Target="../media/image20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1"/>
                </a:solidFill>
              </a:rPr>
              <a:t>6 </a:t>
            </a:r>
            <a:r>
              <a:rPr lang="zh-CN" altLang="en-US">
                <a:solidFill>
                  <a:schemeClr val="accent1"/>
                </a:solidFill>
              </a:rPr>
              <a:t>集合与泛型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/>
              <a:t>创建</a:t>
            </a:r>
            <a:r>
              <a:rPr lang="en-US" altLang="zh-CN" sz="3200" dirty="0" err="1"/>
              <a:t>ArrayList</a:t>
            </a:r>
            <a:r>
              <a:rPr lang="zh-CN" altLang="en-US" sz="3200" dirty="0"/>
              <a:t>类型的对象</a:t>
            </a:r>
            <a:r>
              <a:rPr lang="en-US" altLang="zh-CN" sz="3200" dirty="0"/>
              <a:t>a</a:t>
            </a:r>
            <a:r>
              <a:rPr lang="zh-CN" altLang="en-US" sz="3200" dirty="0"/>
              <a:t>和</a:t>
            </a:r>
            <a:r>
              <a:rPr lang="en-US" altLang="zh-CN" sz="3200" dirty="0"/>
              <a:t>b</a:t>
            </a:r>
            <a:r>
              <a:rPr lang="zh-CN" altLang="en-US" sz="3200" dirty="0"/>
              <a:t>，了解</a:t>
            </a:r>
            <a:r>
              <a:rPr lang="en-US" altLang="zh-CN" sz="3200" dirty="0"/>
              <a:t>Capacity</a:t>
            </a:r>
            <a:r>
              <a:rPr lang="zh-CN" altLang="en-US" sz="3200" dirty="0"/>
              <a:t>和</a:t>
            </a:r>
            <a:r>
              <a:rPr lang="en-US" altLang="zh-CN" sz="3200" dirty="0"/>
              <a:t>Count</a:t>
            </a:r>
            <a:r>
              <a:rPr lang="zh-CN" altLang="en-US" sz="3200" dirty="0"/>
              <a:t>属性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using </a:t>
            </a:r>
            <a:r>
              <a:rPr lang="en-US" altLang="zh-CN" dirty="0" err="1"/>
              <a:t>System.Collections</a:t>
            </a:r>
            <a:r>
              <a:rPr lang="en-US" altLang="zh-CN" dirty="0" smtClean="0"/>
              <a:t>;//</a:t>
            </a:r>
            <a:r>
              <a:rPr lang="zh-CN" altLang="en-US" dirty="0" smtClean="0"/>
              <a:t>引入命名空间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40" y="2370557"/>
            <a:ext cx="8321818" cy="43090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/>
              <a:t>删除元素</a:t>
            </a:r>
          </a:p>
          <a:p>
            <a:pPr lvl="1"/>
            <a:r>
              <a:rPr lang="en-US" altLang="zh-CN" sz="3200" dirty="0"/>
              <a:t>Remove()</a:t>
            </a:r>
          </a:p>
          <a:p>
            <a:pPr lvl="1"/>
            <a:r>
              <a:rPr lang="en-US" altLang="zh-CN" sz="3200" dirty="0" err="1"/>
              <a:t>RemoveAt</a:t>
            </a:r>
            <a:r>
              <a:rPr lang="zh-CN" altLang="en-US" sz="3200" dirty="0"/>
              <a:t>（）</a:t>
            </a:r>
          </a:p>
          <a:p>
            <a:pPr lvl="1"/>
            <a:r>
              <a:rPr lang="en-US" altLang="zh-CN" sz="3200" dirty="0"/>
              <a:t>Clear</a:t>
            </a:r>
            <a:r>
              <a:rPr lang="zh-CN" altLang="en-US" sz="3200" dirty="0"/>
              <a:t>（）</a:t>
            </a:r>
          </a:p>
          <a:p>
            <a:pPr lvl="0"/>
            <a:r>
              <a:rPr lang="zh-CN" altLang="en-US" sz="3200" dirty="0"/>
              <a:t>插入元素</a:t>
            </a:r>
          </a:p>
          <a:p>
            <a:pPr lvl="1"/>
            <a:r>
              <a:rPr lang="en-US" altLang="zh-CN" sz="3200" dirty="0"/>
              <a:t>Insert</a:t>
            </a:r>
            <a:r>
              <a:rPr lang="zh-CN" altLang="en-US" sz="3200" dirty="0"/>
              <a:t>（）</a:t>
            </a:r>
          </a:p>
          <a:p>
            <a:pPr lvl="0"/>
            <a:r>
              <a:rPr lang="zh-CN" altLang="en-US" sz="3200" dirty="0"/>
              <a:t>遍历元素</a:t>
            </a:r>
            <a:r>
              <a:rPr lang="en-US" altLang="zh-CN" sz="3200" dirty="0"/>
              <a:t>:for</a:t>
            </a:r>
            <a:r>
              <a:rPr lang="zh-CN" altLang="en-US" sz="3200" dirty="0"/>
              <a:t>或者</a:t>
            </a:r>
            <a:r>
              <a:rPr lang="en-US" altLang="zh-CN" sz="3200" dirty="0" err="1"/>
              <a:t>foreach</a:t>
            </a:r>
            <a:endParaRPr lang="zh-CN" altLang="en-US" sz="3200" dirty="0"/>
          </a:p>
          <a:p>
            <a:pPr lvl="1"/>
            <a:r>
              <a:rPr lang="en-US" altLang="zh-CN" sz="3200" dirty="0"/>
              <a:t>for</a:t>
            </a:r>
            <a:r>
              <a:rPr lang="zh-CN" altLang="en-US" sz="3200" dirty="0"/>
              <a:t>（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</a:t>
            </a:r>
            <a:r>
              <a:rPr lang="en-US" altLang="zh-CN" sz="3200" dirty="0" err="1"/>
              <a:t>i</a:t>
            </a:r>
            <a:r>
              <a:rPr lang="en-US" altLang="zh-CN" sz="3200" dirty="0"/>
              <a:t>=0;i&lt;</a:t>
            </a:r>
            <a:r>
              <a:rPr lang="en-US" altLang="zh-CN" sz="3200" dirty="0" err="1"/>
              <a:t>a.Count;i</a:t>
            </a:r>
            <a:r>
              <a:rPr lang="en-US" altLang="zh-CN" sz="3200" dirty="0"/>
              <a:t>++</a:t>
            </a:r>
            <a:r>
              <a:rPr lang="zh-CN" altLang="en-US" sz="3200" dirty="0"/>
              <a:t>）</a:t>
            </a:r>
            <a:r>
              <a:rPr lang="en-US" altLang="zh-CN" sz="3200" dirty="0"/>
              <a:t>{</a:t>
            </a:r>
            <a:endParaRPr lang="zh-CN" altLang="en-US" sz="3200" dirty="0"/>
          </a:p>
          <a:p>
            <a:pPr lvl="1" indent="457200"/>
            <a:r>
              <a:rPr lang="en-US" altLang="zh-CN" sz="3200" dirty="0"/>
              <a:t>Student x=(Student)a[</a:t>
            </a:r>
            <a:r>
              <a:rPr lang="en-US" altLang="zh-CN" sz="3200" dirty="0" err="1"/>
              <a:t>i</a:t>
            </a:r>
            <a:r>
              <a:rPr lang="en-US" altLang="zh-CN" sz="3200" dirty="0"/>
              <a:t>];</a:t>
            </a:r>
          </a:p>
          <a:p>
            <a:pPr lvl="1" indent="457200"/>
            <a:r>
              <a:rPr lang="en-US" altLang="zh-CN" sz="3200" dirty="0" err="1"/>
              <a:t>lblShow.Text</a:t>
            </a:r>
            <a:r>
              <a:rPr lang="en-US" altLang="zh-CN" sz="3200" dirty="0"/>
              <a:t>+=“\n”+</a:t>
            </a:r>
            <a:r>
              <a:rPr lang="en-US" altLang="zh-CN" sz="3200" dirty="0" err="1"/>
              <a:t>x.ShowMsg</a:t>
            </a:r>
            <a:r>
              <a:rPr lang="en-US" altLang="zh-CN" sz="3200" dirty="0"/>
              <a:t>();</a:t>
            </a:r>
          </a:p>
          <a:p>
            <a:pPr lvl="1" indent="457200"/>
            <a:r>
              <a:rPr lang="en-US" altLang="zh-CN" sz="3200" dirty="0"/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56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添加学生类</a:t>
            </a:r>
            <a:r>
              <a:rPr lang="en-US" altLang="zh-CN" sz="3200"/>
              <a:t>Student</a:t>
            </a:r>
          </a:p>
          <a:p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486" y="1418560"/>
            <a:ext cx="8636504" cy="543013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向</a:t>
            </a:r>
            <a:r>
              <a:rPr lang="en-US" altLang="zh-CN" sz="3200" dirty="0" err="1" smtClean="0"/>
              <a:t>ArrayList</a:t>
            </a:r>
            <a:r>
              <a:rPr lang="zh-CN" altLang="en-US" sz="3200" dirty="0" smtClean="0"/>
              <a:t>添加元素，访问</a:t>
            </a:r>
            <a:r>
              <a:rPr lang="en-US" altLang="zh-CN" sz="3200" dirty="0" err="1" smtClean="0"/>
              <a:t>ArrayList</a:t>
            </a:r>
            <a:r>
              <a:rPr lang="zh-CN" altLang="en-US" sz="3200" dirty="0" smtClean="0"/>
              <a:t>中的元素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70" y="1889157"/>
            <a:ext cx="11966256" cy="31538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8" y="790575"/>
            <a:ext cx="3219811" cy="27802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81" y="1849538"/>
            <a:ext cx="3074699" cy="34424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698" y="3405330"/>
            <a:ext cx="2810904" cy="2662962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>
            <a:off x="3434701" y="2538556"/>
            <a:ext cx="1266608" cy="5541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虚尾箭头 5"/>
          <p:cNvSpPr/>
          <p:nvPr/>
        </p:nvSpPr>
        <p:spPr>
          <a:xfrm>
            <a:off x="7896080" y="3845501"/>
            <a:ext cx="1266608" cy="5541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5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在当前解决方案下，新建一个控制台项目</a:t>
            </a:r>
            <a:r>
              <a:rPr lang="en-US" altLang="zh-CN" sz="3200" dirty="0" smtClean="0"/>
              <a:t>P2</a:t>
            </a:r>
            <a:r>
              <a:rPr lang="zh-CN" altLang="en-US" sz="3200" dirty="0" smtClean="0"/>
              <a:t>，将其设为启动项目，将</a:t>
            </a:r>
            <a:r>
              <a:rPr lang="en-US" altLang="zh-CN" sz="3200" dirty="0" err="1" smtClean="0"/>
              <a:t>Student.cs</a:t>
            </a:r>
            <a:r>
              <a:rPr lang="zh-CN" altLang="en-US" sz="3200" dirty="0" smtClean="0"/>
              <a:t>文件复制到项目中并修改命名空间。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6908" y="1695384"/>
            <a:ext cx="7305675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1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在类</a:t>
            </a:r>
            <a:r>
              <a:rPr lang="en-US" altLang="zh-CN" sz="3200" dirty="0" smtClean="0"/>
              <a:t>Program</a:t>
            </a:r>
            <a:r>
              <a:rPr lang="zh-CN" altLang="en-US" sz="3200" dirty="0" smtClean="0"/>
              <a:t>中定义遍历列表的静态方法</a:t>
            </a:r>
            <a:r>
              <a:rPr lang="en-US" altLang="zh-CN" sz="3200" dirty="0" smtClean="0"/>
              <a:t>Loop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1478768"/>
            <a:ext cx="10583487" cy="5080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14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205" y="110836"/>
            <a:ext cx="7618522" cy="66686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948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1269" y="27707"/>
            <a:ext cx="6603567" cy="6811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13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/>
              <a:t>课堂练习：完成例题</a:t>
            </a:r>
            <a:r>
              <a:rPr lang="en-US" altLang="zh-CN" sz="3200" dirty="0"/>
              <a:t>6-1</a:t>
            </a:r>
            <a:r>
              <a:rPr lang="zh-CN" altLang="en-US" sz="3200" dirty="0"/>
              <a:t>，完成实验</a:t>
            </a:r>
            <a:r>
              <a:rPr lang="en-US" altLang="zh-CN" sz="3200" dirty="0"/>
              <a:t>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590" y="1365282"/>
            <a:ext cx="9630725" cy="53864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 dirty="0"/>
              <a:t>数组是一种非常有用的数据结构，但是数组也具有很多的局限性。</a:t>
            </a:r>
            <a:r>
              <a:rPr lang="zh-CN" altLang="en-US" sz="3200" dirty="0" smtClean="0"/>
              <a:t>首先，数组</a:t>
            </a:r>
            <a:r>
              <a:rPr lang="zh-CN" altLang="en-US" sz="3200" dirty="0"/>
              <a:t>元素的数据类型必须是相同的，</a:t>
            </a:r>
            <a:r>
              <a:rPr lang="zh-CN" altLang="en-US" sz="3200" dirty="0" smtClean="0"/>
              <a:t>其次，在创建</a:t>
            </a:r>
            <a:r>
              <a:rPr lang="zh-CN" altLang="en-US" sz="3200" dirty="0"/>
              <a:t>数组时必须确定元素</a:t>
            </a:r>
            <a:r>
              <a:rPr lang="zh-CN" altLang="en-US" sz="3200" dirty="0" smtClean="0"/>
              <a:t>个数。数组</a:t>
            </a:r>
            <a:r>
              <a:rPr lang="zh-CN" altLang="en-US" sz="3200" dirty="0"/>
              <a:t>一旦创建，其大小就是固定的，想调整其大小或者增加新元素都是比较困难的</a:t>
            </a:r>
            <a:r>
              <a:rPr lang="zh-CN" altLang="en-US" sz="3200" dirty="0" smtClean="0"/>
              <a:t>。为此，</a:t>
            </a:r>
            <a:r>
              <a:rPr lang="en-US" altLang="zh-CN" sz="3200" dirty="0" smtClean="0"/>
              <a:t>C#</a:t>
            </a:r>
            <a:r>
              <a:rPr lang="zh-CN" altLang="en-US" sz="3200" dirty="0" smtClean="0"/>
              <a:t>提供</a:t>
            </a:r>
            <a:r>
              <a:rPr lang="zh-CN" altLang="en-US" sz="3200" dirty="0"/>
              <a:t>了集合，通过它来管理数据将更为方便。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继续编辑第一个桌面项目，注释掉</a:t>
            </a:r>
            <a:r>
              <a:rPr lang="en-US" altLang="zh-CN" sz="3200" dirty="0" smtClean="0"/>
              <a:t>Form1_Load</a:t>
            </a:r>
            <a:r>
              <a:rPr lang="zh-CN" altLang="en-US" sz="3200" dirty="0" smtClean="0"/>
              <a:t>的代码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3" y="1838036"/>
            <a:ext cx="11886323" cy="31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69603" y="641176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 err="1" smtClean="0"/>
              <a:t>ComboBox</a:t>
            </a:r>
            <a:r>
              <a:rPr lang="zh-CN" altLang="en-US" sz="3200" dirty="0" smtClean="0"/>
              <a:t>控件，编辑</a:t>
            </a:r>
            <a:r>
              <a:rPr lang="en-US" altLang="zh-CN" sz="3200" dirty="0" smtClean="0"/>
              <a:t>Items</a:t>
            </a:r>
            <a:r>
              <a:rPr lang="zh-CN" altLang="en-US" sz="3200" dirty="0" smtClean="0"/>
              <a:t>属性。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374" y="1511164"/>
            <a:ext cx="2428875" cy="3486150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 flipV="1">
            <a:off x="2155116" y="4128656"/>
            <a:ext cx="1533816" cy="33250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1548" y="1366260"/>
            <a:ext cx="8305800" cy="538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036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39" y="444499"/>
            <a:ext cx="10536671" cy="6020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062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5151" y="105628"/>
            <a:ext cx="7475249" cy="6628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818" y="88307"/>
            <a:ext cx="9182399" cy="6679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7725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82" y="72305"/>
            <a:ext cx="6999112" cy="67394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462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上级实验</a:t>
            </a:r>
            <a:r>
              <a:rPr lang="en-US" altLang="zh-CN" sz="3200" dirty="0" smtClean="0"/>
              <a:t>6-1</a:t>
            </a:r>
            <a:r>
              <a:rPr lang="zh-CN" altLang="en-US" sz="3200" dirty="0" smtClean="0"/>
              <a:t>，定义</a:t>
            </a:r>
            <a:r>
              <a:rPr lang="en-US" altLang="zh-CN" sz="3200" dirty="0" smtClean="0"/>
              <a:t>Teacher</a:t>
            </a:r>
            <a:r>
              <a:rPr lang="zh-CN" altLang="en-US" sz="3200" dirty="0" smtClean="0"/>
              <a:t>类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433" y="1482349"/>
            <a:ext cx="8207767" cy="5195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724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800" y="285750"/>
            <a:ext cx="10075395" cy="597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98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0216" y="61624"/>
            <a:ext cx="6927129" cy="6595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059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169" y="374505"/>
            <a:ext cx="10361541" cy="5961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78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 dirty="0"/>
              <a:t>集合是通过高度结构化的方式存储任意对象的类，它可以把一组类似的对象组合在一起。集合不仅能随意调整大小，而且为存储或检索某个对象提供了更多的方法。</a:t>
            </a:r>
          </a:p>
          <a:p>
            <a:pPr indent="457200"/>
            <a:r>
              <a:rPr lang="en-US" altLang="zh-CN" sz="3200" dirty="0"/>
              <a:t>.NET Framework</a:t>
            </a:r>
            <a:r>
              <a:rPr lang="zh-CN" altLang="en-US" sz="3200" dirty="0"/>
              <a:t>提供的集合位于</a:t>
            </a:r>
            <a:r>
              <a:rPr lang="en-US" altLang="zh-CN" sz="3200" dirty="0" err="1"/>
              <a:t>Sysgtem.Collections</a:t>
            </a:r>
            <a:r>
              <a:rPr lang="zh-CN" altLang="en-US" sz="3200" dirty="0"/>
              <a:t>命名空间，其操作功能都统一在该命名空间中的相关接口中定义。表</a:t>
            </a:r>
            <a:r>
              <a:rPr lang="en-US" altLang="zh-CN" sz="3200" dirty="0"/>
              <a:t>6-1</a:t>
            </a:r>
            <a:r>
              <a:rPr lang="zh-CN" altLang="en-US" sz="3200" dirty="0"/>
              <a:t>列出了其中</a:t>
            </a:r>
            <a:r>
              <a:rPr lang="en-US" altLang="zh-CN" sz="3200" dirty="0"/>
              <a:t>4</a:t>
            </a:r>
            <a:r>
              <a:rPr lang="zh-CN" altLang="en-US" sz="3200" dirty="0"/>
              <a:t>个重要接口。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73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9" y="9236"/>
            <a:ext cx="8226124" cy="6615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397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栈</a:t>
            </a:r>
            <a:r>
              <a:rPr lang="en-US" altLang="zh-CN" sz="3200"/>
              <a:t>Stack</a:t>
            </a:r>
            <a:r>
              <a:rPr lang="zh-CN" altLang="en-US" sz="3200"/>
              <a:t>和队列</a:t>
            </a:r>
            <a:r>
              <a:rPr lang="en-US" altLang="zh-CN" sz="3200"/>
              <a:t>Queue</a:t>
            </a:r>
            <a:endParaRPr lang="zh-CN" altLang="en-US" sz="3200"/>
          </a:p>
          <a:p>
            <a:endParaRPr lang="zh-CN" altLang="en-US" sz="3200"/>
          </a:p>
        </p:txBody>
      </p:sp>
      <p:pic>
        <p:nvPicPr>
          <p:cNvPr id="3" name="图片 2" descr="077WZS@DOD@A]EB{@@GQGL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8830" y="1484630"/>
            <a:ext cx="11169650" cy="14693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 descr="RZE220Y6A8F~83P_QZ}5YA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14295" y="434340"/>
            <a:ext cx="7096760" cy="6277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 descr="J(ISZE%HNKM6[LEU@E}WEP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45690" y="295910"/>
            <a:ext cx="8065135" cy="6329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 descr="(N[$}FWAH1PD~QY95A%EF3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23645" y="759460"/>
            <a:ext cx="9878695" cy="5187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pic>
        <p:nvPicPr>
          <p:cNvPr id="3" name="图片 2" descr="9)J)00@%_6O0RGGKPAUHD`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t="2265"/>
          <a:stretch>
            <a:fillRect/>
          </a:stretch>
        </p:blipFill>
        <p:spPr>
          <a:xfrm>
            <a:off x="3374390" y="346075"/>
            <a:ext cx="5248275" cy="6231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练习：模拟顾客点餐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471" y="1270954"/>
            <a:ext cx="6437747" cy="548531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定义顾客类</a:t>
            </a:r>
          </a:p>
          <a:p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9" y="211570"/>
            <a:ext cx="7886320" cy="65494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1807" y="137824"/>
            <a:ext cx="6028324" cy="22543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1807" y="2611671"/>
            <a:ext cx="3514302" cy="4106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 smtClean="0"/>
              <a:t>定义类成员变量</a:t>
            </a:r>
            <a:endParaRPr lang="zh-CN" altLang="en-US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7" y="1335666"/>
            <a:ext cx="7093527" cy="521266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l="22096" r="13633"/>
          <a:stretch>
            <a:fillRect/>
          </a:stretch>
        </p:blipFill>
        <p:spPr>
          <a:xfrm rot="16200000">
            <a:off x="3786505" y="-1967230"/>
            <a:ext cx="5251450" cy="10894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20" y="1364723"/>
            <a:ext cx="11674825" cy="3799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2709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5" y="0"/>
            <a:ext cx="7956998" cy="6815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9417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386" y="594995"/>
            <a:ext cx="10213204" cy="574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4715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40" y="854787"/>
            <a:ext cx="10554599" cy="5251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442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 dirty="0"/>
              <a:t>泛型是通过</a:t>
            </a:r>
            <a:r>
              <a:rPr lang="en-US" altLang="zh-CN" sz="3200" dirty="0"/>
              <a:t>“</a:t>
            </a:r>
            <a:r>
              <a:rPr lang="zh-CN" altLang="en-US" sz="3200" dirty="0"/>
              <a:t>参数化类型</a:t>
            </a:r>
            <a:r>
              <a:rPr lang="en-US" altLang="zh-CN" sz="3200" dirty="0"/>
              <a:t>”</a:t>
            </a:r>
            <a:r>
              <a:rPr lang="zh-CN" altLang="en-US" sz="3200" dirty="0"/>
              <a:t>来实现在同一段代码中操作多种数据类型。泛型是一种编程范式，它利用</a:t>
            </a:r>
            <a:r>
              <a:rPr lang="en-US" altLang="zh-CN" sz="3200" dirty="0"/>
              <a:t>“</a:t>
            </a:r>
            <a:r>
              <a:rPr lang="zh-CN" altLang="en-US" sz="3200" dirty="0"/>
              <a:t>参数化类型</a:t>
            </a:r>
            <a:r>
              <a:rPr lang="en-US" altLang="zh-CN" sz="3200" dirty="0"/>
              <a:t>”</a:t>
            </a:r>
            <a:r>
              <a:rPr lang="zh-CN" altLang="en-US" sz="3200" dirty="0"/>
              <a:t>将类抽象化，从而实现更为灵活的复用。</a:t>
            </a:r>
          </a:p>
          <a:p>
            <a:pPr indent="457200"/>
            <a:r>
              <a:rPr lang="zh-CN" altLang="en-US" sz="3200" dirty="0"/>
              <a:t>利用泛型来声明这样一个更抽象的数据类型后，再也不需要针对诸如整数、小数、字符、字符串等数据重复编写几乎完全相同的代码。</a:t>
            </a:r>
          </a:p>
          <a:p>
            <a:pPr indent="457200"/>
            <a:r>
              <a:rPr lang="zh-CN" altLang="en-US" sz="3200" dirty="0"/>
              <a:t>泛型的另一个优点是</a:t>
            </a:r>
            <a:r>
              <a:rPr lang="en-US" altLang="zh-CN" sz="3200" dirty="0"/>
              <a:t>“</a:t>
            </a:r>
            <a:r>
              <a:rPr lang="zh-CN" altLang="en-US" sz="3200" dirty="0"/>
              <a:t>类型安全</a:t>
            </a:r>
            <a:r>
              <a:rPr lang="en-US" altLang="zh-CN" sz="3200" dirty="0"/>
              <a:t>”</a:t>
            </a:r>
            <a:r>
              <a:rPr lang="zh-CN" altLang="en-US" sz="3200" dirty="0"/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/>
              <a:t>ArrayList list=new ArrayList();</a:t>
            </a:r>
          </a:p>
          <a:p>
            <a:r>
              <a:rPr lang="en-US" altLang="zh-CN" sz="3200"/>
              <a:t>list.add(44);</a:t>
            </a:r>
          </a:p>
          <a:p>
            <a:r>
              <a:rPr lang="en-US" altLang="zh-CN" sz="3200"/>
              <a:t>list.add(“mystring”);</a:t>
            </a:r>
          </a:p>
          <a:p>
            <a:r>
              <a:rPr lang="en-US" altLang="zh-CN" sz="3200"/>
              <a:t>list.add(new Student(“</a:t>
            </a:r>
            <a:r>
              <a:rPr lang="zh-CN" altLang="en-US" sz="3200"/>
              <a:t>哪吒</a:t>
            </a:r>
            <a:r>
              <a:rPr lang="en-US" altLang="zh-CN" sz="3200"/>
              <a:t>”,1001));</a:t>
            </a:r>
          </a:p>
          <a:p>
            <a:endParaRPr lang="en-US" altLang="zh-CN" sz="3200"/>
          </a:p>
          <a:p>
            <a:r>
              <a:rPr lang="en-US" altLang="zh-CN" sz="3200"/>
              <a:t>foreach(object o in list){</a:t>
            </a:r>
          </a:p>
          <a:p>
            <a:pPr indent="457200"/>
            <a:r>
              <a:rPr lang="en-US" altLang="zh-CN" sz="3200"/>
              <a:t>Console.WriteLine((int)o);</a:t>
            </a:r>
          </a:p>
          <a:p>
            <a:r>
              <a:rPr lang="en-US" altLang="zh-CN" sz="3200"/>
              <a:t>}</a:t>
            </a:r>
          </a:p>
          <a:p>
            <a:r>
              <a:rPr lang="en-US" altLang="zh-CN" sz="3200"/>
              <a:t>C#</a:t>
            </a:r>
            <a:r>
              <a:rPr lang="zh-CN" altLang="en-US" sz="3200"/>
              <a:t>编译器会编译通过这段代码，程序运行时会出现异常。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800" dirty="0"/>
              <a:t>泛型最常见的用途是创建集合类，泛型集合可以约束集合内的元素类型。典型泛型集包括</a:t>
            </a:r>
            <a:r>
              <a:rPr lang="en-US" altLang="zh-CN" sz="2800" dirty="0"/>
              <a:t>List&lt;T&gt;</a:t>
            </a:r>
            <a:r>
              <a:rPr lang="zh-CN" altLang="en-US" sz="2800" dirty="0"/>
              <a:t>，</a:t>
            </a:r>
            <a:r>
              <a:rPr lang="en-US" altLang="zh-CN" sz="2800" dirty="0"/>
              <a:t>Dictionary&lt;K,V&gt;</a:t>
            </a:r>
            <a:r>
              <a:rPr lang="zh-CN" altLang="en-US" sz="2800" dirty="0"/>
              <a:t>等。</a:t>
            </a:r>
          </a:p>
          <a:p>
            <a:pPr indent="457200"/>
            <a:r>
              <a:rPr lang="en-US" altLang="zh-CN" sz="2800" dirty="0"/>
              <a:t>1.</a:t>
            </a:r>
            <a:r>
              <a:rPr lang="en-US" altLang="zh-CN" sz="2800" dirty="0">
                <a:sym typeface="+mn-ea"/>
              </a:rPr>
              <a:t>List&lt;T&gt; </a:t>
            </a:r>
            <a:r>
              <a:rPr lang="zh-CN" altLang="en-US" sz="2800" dirty="0">
                <a:sym typeface="+mn-ea"/>
              </a:rPr>
              <a:t>强类型化的列表。用参数</a:t>
            </a:r>
            <a:r>
              <a:rPr lang="en-US" altLang="zh-CN" sz="2800" dirty="0">
                <a:sym typeface="+mn-ea"/>
              </a:rPr>
              <a:t>T</a:t>
            </a:r>
            <a:r>
              <a:rPr lang="zh-CN" altLang="en-US" sz="2800" dirty="0">
                <a:sym typeface="+mn-ea"/>
              </a:rPr>
              <a:t>来代表未来集合元素的类型，因此，在利用</a:t>
            </a:r>
            <a:r>
              <a:rPr lang="en-US" altLang="zh-CN" sz="2800" dirty="0">
                <a:sym typeface="+mn-ea"/>
              </a:rPr>
              <a:t>List&lt;T&gt;</a:t>
            </a:r>
            <a:r>
              <a:rPr lang="zh-CN" altLang="en-US" sz="2800" dirty="0">
                <a:sym typeface="+mn-ea"/>
              </a:rPr>
              <a:t>时，必须明确制定数据类型。</a:t>
            </a:r>
          </a:p>
          <a:p>
            <a:pPr indent="457200"/>
            <a:r>
              <a:rPr lang="en-US" altLang="zh-CN" sz="2800" dirty="0">
                <a:sym typeface="+mn-ea"/>
              </a:rPr>
              <a:t>List&lt;</a:t>
            </a:r>
            <a:r>
              <a:rPr lang="zh-CN" altLang="en-US" sz="2800" dirty="0">
                <a:sym typeface="+mn-ea"/>
              </a:rPr>
              <a:t>元素类型</a:t>
            </a:r>
            <a:r>
              <a:rPr lang="en-US" altLang="zh-CN" sz="2800" dirty="0">
                <a:sym typeface="+mn-ea"/>
              </a:rPr>
              <a:t>&gt; </a:t>
            </a:r>
            <a:r>
              <a:rPr lang="zh-CN" altLang="en-US" sz="2800" dirty="0">
                <a:sym typeface="+mn-ea"/>
              </a:rPr>
              <a:t>对象名</a:t>
            </a:r>
            <a:r>
              <a:rPr lang="en-US" altLang="zh-CN" sz="2800" dirty="0">
                <a:sym typeface="+mn-ea"/>
              </a:rPr>
              <a:t>=new List&lt;</a:t>
            </a:r>
            <a:r>
              <a:rPr lang="zh-CN" altLang="en-US" sz="2800" dirty="0">
                <a:sym typeface="+mn-ea"/>
              </a:rPr>
              <a:t>元素类型</a:t>
            </a:r>
            <a:r>
              <a:rPr lang="en-US" altLang="zh-CN" sz="2800" dirty="0">
                <a:sym typeface="+mn-ea"/>
              </a:rPr>
              <a:t>&gt;();</a:t>
            </a:r>
          </a:p>
          <a:p>
            <a:pPr indent="457200"/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sym typeface="+mn-ea"/>
              </a:rPr>
              <a:t>List&lt;T&gt;</a:t>
            </a:r>
            <a:r>
              <a:rPr lang="zh-CN" altLang="en-US" sz="2800" dirty="0">
                <a:sym typeface="+mn-ea"/>
              </a:rPr>
              <a:t>时，注意引入命名空间</a:t>
            </a:r>
            <a:r>
              <a:rPr lang="en-US" altLang="zh-CN" sz="2800" dirty="0" err="1">
                <a:sym typeface="+mn-ea"/>
              </a:rPr>
              <a:t>System.Collections.Generic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>
              <a:sym typeface="+mn-ea"/>
            </a:endParaRPr>
          </a:p>
          <a:p>
            <a:pPr indent="457200"/>
            <a:r>
              <a:rPr lang="zh-CN" altLang="en-US" sz="2800" dirty="0">
                <a:sym typeface="+mn-ea"/>
              </a:rPr>
              <a:t>例如：</a:t>
            </a:r>
          </a:p>
          <a:p>
            <a:pPr indent="457200"/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List&lt;Student&gt; list=new List&lt;Student&gt;()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；</a:t>
            </a:r>
          </a:p>
          <a:p>
            <a:pPr indent="457200"/>
            <a:endParaRPr lang="zh-CN" altLang="en-US" sz="2800" dirty="0">
              <a:sym typeface="+mn-ea"/>
            </a:endParaRPr>
          </a:p>
          <a:p>
            <a:pPr indent="457200"/>
            <a:r>
              <a:rPr lang="zh-CN" altLang="en-US" sz="2800" dirty="0">
                <a:sym typeface="+mn-ea"/>
              </a:rPr>
              <a:t>表示创建了一个泛型集合并指定该集合只能存放</a:t>
            </a:r>
            <a:r>
              <a:rPr lang="en-US" altLang="zh-CN" sz="2800" dirty="0">
                <a:sym typeface="+mn-ea"/>
              </a:rPr>
              <a:t>Student</a:t>
            </a:r>
            <a:r>
              <a:rPr lang="zh-CN" altLang="en-US" sz="2800" dirty="0">
                <a:sym typeface="+mn-ea"/>
              </a:rPr>
              <a:t>类型的元素。</a:t>
            </a:r>
          </a:p>
          <a:p>
            <a:pPr indent="457200"/>
            <a:r>
              <a:rPr lang="zh-CN" altLang="en-US" sz="2800" dirty="0">
                <a:sym typeface="+mn-ea"/>
              </a:rPr>
              <a:t>在</a:t>
            </a:r>
            <a:r>
              <a:rPr lang="en-US" altLang="zh-CN" sz="2800" dirty="0">
                <a:sym typeface="+mn-ea"/>
              </a:rPr>
              <a:t>list</a:t>
            </a:r>
            <a:r>
              <a:rPr lang="zh-CN" altLang="en-US" sz="2800" dirty="0">
                <a:sym typeface="+mn-ea"/>
              </a:rPr>
              <a:t>中只能添加</a:t>
            </a:r>
            <a:r>
              <a:rPr lang="en-US" altLang="zh-CN" sz="2800" dirty="0">
                <a:sym typeface="+mn-ea"/>
              </a:rPr>
              <a:t>Student</a:t>
            </a:r>
            <a:r>
              <a:rPr lang="zh-CN" altLang="en-US" sz="2800" dirty="0">
                <a:sym typeface="+mn-ea"/>
              </a:rPr>
              <a:t>类型的对象，否则将出现编译错误。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21665" y="44005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 descr="B[%KX4DF97VO3P)06H}63C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t="1707"/>
          <a:stretch>
            <a:fillRect/>
          </a:stretch>
        </p:blipFill>
        <p:spPr>
          <a:xfrm>
            <a:off x="1527175" y="440055"/>
            <a:ext cx="9271635" cy="61893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en-US" altLang="zh-CN" sz="3200"/>
              <a:t>C#</a:t>
            </a:r>
            <a:r>
              <a:rPr lang="zh-CN" altLang="en-US" sz="3200"/>
              <a:t>允许自定义泛型，包括自定义泛型类、泛型方法和泛型接口等。</a:t>
            </a:r>
          </a:p>
          <a:p>
            <a:pPr indent="457200"/>
            <a:r>
              <a:rPr lang="en-US" altLang="zh-CN" sz="3200"/>
              <a:t>1.</a:t>
            </a:r>
            <a:r>
              <a:rPr lang="zh-CN" altLang="en-US" sz="3200"/>
              <a:t>当一个类的操作不针对特定或具体的数据类型时，可把这个类声明为泛型类。</a:t>
            </a:r>
          </a:p>
          <a:p>
            <a:pPr indent="457200"/>
            <a:r>
              <a:rPr lang="zh-CN" altLang="en-US" sz="3200"/>
              <a:t>定义格式如下：</a:t>
            </a:r>
          </a:p>
          <a:p>
            <a:pPr indent="457200"/>
            <a:r>
              <a:rPr lang="en-US" altLang="zh-CN" sz="3200"/>
              <a:t>[</a:t>
            </a:r>
            <a:r>
              <a:rPr lang="zh-CN" altLang="en-US" sz="3200"/>
              <a:t>访问修饰符</a:t>
            </a:r>
            <a:r>
              <a:rPr lang="en-US" altLang="zh-CN" sz="3200"/>
              <a:t>] class  </a:t>
            </a:r>
            <a:r>
              <a:rPr lang="zh-CN" altLang="en-US" sz="3200"/>
              <a:t>泛型类名</a:t>
            </a:r>
            <a:r>
              <a:rPr lang="en-US" altLang="zh-CN" sz="3200"/>
              <a:t>&lt;</a:t>
            </a:r>
            <a:r>
              <a:rPr lang="zh-CN" altLang="en-US" sz="3200"/>
              <a:t>泛型参数列表</a:t>
            </a:r>
            <a:r>
              <a:rPr lang="en-US" altLang="zh-CN" sz="3200"/>
              <a:t>&gt;{</a:t>
            </a:r>
          </a:p>
          <a:p>
            <a:pPr marL="457200" lvl="1" indent="457200"/>
            <a:r>
              <a:rPr lang="en-US" altLang="zh-CN" sz="3200"/>
              <a:t>//</a:t>
            </a:r>
            <a:r>
              <a:rPr lang="zh-CN" altLang="en-US" sz="3200"/>
              <a:t>类的成员</a:t>
            </a:r>
            <a:endParaRPr lang="en-US" altLang="zh-CN" sz="3200"/>
          </a:p>
          <a:p>
            <a:pPr indent="457200"/>
            <a:r>
              <a:rPr lang="en-US" altLang="zh-CN" sz="3200"/>
              <a:t>}</a:t>
            </a:r>
          </a:p>
          <a:p>
            <a:pPr indent="457200"/>
            <a:r>
              <a:rPr lang="zh-CN" altLang="en-US" sz="3200"/>
              <a:t>例如：</a:t>
            </a:r>
          </a:p>
          <a:p>
            <a:pPr indent="457200"/>
            <a:r>
              <a:rPr lang="en-US" altLang="zh-CN" sz="3200"/>
              <a:t>public class Person&lt;T&gt;{</a:t>
            </a:r>
          </a:p>
          <a:p>
            <a:pPr marL="457200" lvl="1" indent="457200"/>
            <a:r>
              <a:rPr lang="en-US" altLang="zh-CN" sz="3200"/>
              <a:t>......</a:t>
            </a:r>
          </a:p>
          <a:p>
            <a:pPr indent="457200"/>
            <a:r>
              <a:rPr lang="en-US" altLang="zh-CN" sz="320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 descr="$$[9KMQRLQMQLSN55`$II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65120" y="0"/>
            <a:ext cx="646176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rcRect r="22689"/>
          <a:stretch>
            <a:fillRect/>
          </a:stretch>
        </p:blipFill>
        <p:spPr>
          <a:xfrm rot="16200000">
            <a:off x="3070860" y="-1564005"/>
            <a:ext cx="5957570" cy="102749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 descr="PO@)4Y%@0PF)@5(8PW[839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3610" y="1097280"/>
            <a:ext cx="10955020" cy="5071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/>
              <a:t>泛型类可以包含多个不确定的数据类型，它们之间用逗号分隔开。</a:t>
            </a:r>
          </a:p>
          <a:p>
            <a:pPr indent="457200"/>
            <a:r>
              <a:rPr lang="en-US" altLang="zh-CN" sz="3200"/>
              <a:t>public class Person&lt;T1,T2&gt;</a:t>
            </a:r>
          </a:p>
          <a:p>
            <a:pPr indent="457200"/>
            <a:r>
              <a:rPr lang="en-US" altLang="zh-CN" sz="3200"/>
              <a:t>{</a:t>
            </a:r>
          </a:p>
          <a:p>
            <a:pPr marL="457200" lvl="1" indent="457200"/>
            <a:r>
              <a:rPr lang="en-US" altLang="zh-CN" sz="3200"/>
              <a:t>......</a:t>
            </a:r>
          </a:p>
          <a:p>
            <a:pPr indent="457200"/>
            <a:r>
              <a:rPr lang="en-US" altLang="zh-CN" sz="3200"/>
              <a:t>}</a:t>
            </a:r>
          </a:p>
          <a:p>
            <a:pPr indent="457200"/>
            <a:endParaRPr lang="en-US" altLang="zh-CN" sz="3200"/>
          </a:p>
          <a:p>
            <a:pPr indent="457200"/>
            <a:r>
              <a:rPr lang="zh-CN" altLang="en-US" sz="3200"/>
              <a:t>泛型类的使用：</a:t>
            </a:r>
          </a:p>
          <a:p>
            <a:pPr indent="457200"/>
            <a:r>
              <a:rPr lang="en-US" altLang="zh-CN" sz="3200"/>
              <a:t>Person</a:t>
            </a:r>
            <a:r>
              <a:rPr lang="en-US" altLang="zh-CN" sz="3200">
                <a:solidFill>
                  <a:srgbClr val="FF0000"/>
                </a:solidFill>
              </a:rPr>
              <a:t>&lt;int string&gt;</a:t>
            </a:r>
            <a:r>
              <a:rPr lang="en-US" altLang="zh-CN" sz="3200"/>
              <a:t> p=new Person</a:t>
            </a:r>
            <a:r>
              <a:rPr lang="en-US" altLang="zh-CN" sz="3200">
                <a:solidFill>
                  <a:srgbClr val="FF0000"/>
                </a:solidFill>
              </a:rPr>
              <a:t>&lt;int,string&gt;</a:t>
            </a:r>
            <a:r>
              <a:rPr lang="en-US" altLang="zh-CN" sz="3200"/>
              <a:t>(1001,“</a:t>
            </a:r>
            <a:r>
              <a:rPr lang="zh-CN" altLang="en-US" sz="3200"/>
              <a:t>令狐冲</a:t>
            </a:r>
            <a:r>
              <a:rPr lang="en-US" altLang="zh-CN" sz="3200"/>
              <a:t>”);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>
                <a:sym typeface="+mn-ea"/>
              </a:rPr>
              <a:t>泛型方法：</a:t>
            </a:r>
            <a:endParaRPr lang="en-US" altLang="zh-CN" sz="3200">
              <a:sym typeface="+mn-ea"/>
            </a:endParaRPr>
          </a:p>
          <a:p>
            <a:pPr indent="457200"/>
            <a:r>
              <a:rPr lang="en-US" altLang="zh-CN" sz="3200">
                <a:sym typeface="+mn-ea"/>
              </a:rPr>
              <a:t>[</a:t>
            </a:r>
            <a:r>
              <a:rPr lang="zh-CN" altLang="en-US" sz="3200">
                <a:sym typeface="+mn-ea"/>
              </a:rPr>
              <a:t>访问修饰符</a:t>
            </a:r>
            <a:r>
              <a:rPr lang="en-US" altLang="zh-CN" sz="3200">
                <a:sym typeface="+mn-ea"/>
              </a:rPr>
              <a:t>] </a:t>
            </a:r>
            <a:r>
              <a:rPr lang="zh-CN" altLang="en-US" sz="3200">
                <a:sym typeface="+mn-ea"/>
              </a:rPr>
              <a:t>返回值类型</a:t>
            </a:r>
            <a:r>
              <a:rPr lang="en-US" altLang="zh-CN" sz="3200">
                <a:sym typeface="+mn-ea"/>
              </a:rPr>
              <a:t>  </a:t>
            </a:r>
            <a:r>
              <a:rPr lang="zh-CN" altLang="en-US" sz="3200">
                <a:sym typeface="+mn-ea"/>
              </a:rPr>
              <a:t>方法名名</a:t>
            </a:r>
            <a:r>
              <a:rPr lang="en-US" altLang="zh-CN" sz="3200">
                <a:sym typeface="+mn-ea"/>
              </a:rPr>
              <a:t>&lt;</a:t>
            </a:r>
            <a:r>
              <a:rPr lang="zh-CN" altLang="en-US" sz="3200">
                <a:sym typeface="+mn-ea"/>
              </a:rPr>
              <a:t>泛型参数列表</a:t>
            </a:r>
            <a:r>
              <a:rPr lang="en-US" altLang="zh-CN" sz="3200">
                <a:sym typeface="+mn-ea"/>
              </a:rPr>
              <a:t>&gt;</a:t>
            </a:r>
            <a:r>
              <a:rPr lang="zh-CN" altLang="en-US" sz="3200">
                <a:sym typeface="+mn-ea"/>
              </a:rPr>
              <a:t>（形参列表）</a:t>
            </a:r>
          </a:p>
          <a:p>
            <a:pPr indent="457200"/>
            <a:r>
              <a:rPr lang="en-US" altLang="zh-CN" sz="3200">
                <a:sym typeface="+mn-ea"/>
              </a:rPr>
              <a:t>{</a:t>
            </a:r>
            <a:endParaRPr lang="en-US" altLang="zh-CN" sz="3200"/>
          </a:p>
          <a:p>
            <a:pPr marL="457200" lvl="1" indent="457200"/>
            <a:r>
              <a:rPr lang="en-US" altLang="zh-CN" sz="3200">
                <a:sym typeface="+mn-ea"/>
              </a:rPr>
              <a:t>//</a:t>
            </a:r>
            <a:r>
              <a:rPr lang="zh-CN" altLang="en-US" sz="3200">
                <a:sym typeface="+mn-ea"/>
              </a:rPr>
              <a:t>语句</a:t>
            </a:r>
          </a:p>
          <a:p>
            <a:pPr marL="0" lvl="0" indent="457200"/>
            <a:r>
              <a:rPr lang="en-US" altLang="zh-CN" sz="3200">
                <a:sym typeface="+mn-ea"/>
              </a:rPr>
              <a:t>}</a:t>
            </a:r>
          </a:p>
          <a:p>
            <a:pPr marL="0" lvl="0" indent="457200"/>
            <a:r>
              <a:rPr lang="zh-CN" altLang="en-US" sz="3200"/>
              <a:t>例如：</a:t>
            </a:r>
          </a:p>
          <a:p>
            <a:pPr marL="0" lvl="0" indent="457200"/>
            <a:r>
              <a:rPr lang="en-US" altLang="zh-CN" sz="3200"/>
              <a:t>void Swap&lt;T&gt;(ref T x,ref T y)</a:t>
            </a:r>
          </a:p>
          <a:p>
            <a:pPr marL="0" lvl="0" indent="457200"/>
            <a:r>
              <a:rPr lang="en-US" altLang="zh-CN" sz="3200"/>
              <a:t>{</a:t>
            </a:r>
          </a:p>
          <a:p>
            <a:pPr marL="457200" lvl="1" indent="457200"/>
            <a:r>
              <a:rPr lang="en-US" altLang="zh-CN" sz="3200"/>
              <a:t>T t;</a:t>
            </a:r>
          </a:p>
          <a:p>
            <a:pPr marL="457200" lvl="1" indent="457200"/>
            <a:r>
              <a:rPr lang="en-US" altLang="zh-CN" sz="3200"/>
              <a:t>t=x;x=y;y=t;</a:t>
            </a:r>
          </a:p>
          <a:p>
            <a:pPr marL="0" lvl="0" indent="457200"/>
            <a:r>
              <a:rPr lang="en-US" altLang="zh-CN" sz="320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/>
              <a:t>方法的调用：</a:t>
            </a:r>
          </a:p>
          <a:p>
            <a:pPr indent="457200"/>
            <a:r>
              <a:rPr lang="en-US" altLang="zh-CN" sz="3200"/>
              <a:t>int a=5,b=4;</a:t>
            </a:r>
          </a:p>
          <a:p>
            <a:pPr indent="457200"/>
            <a:r>
              <a:rPr lang="en-US" altLang="zh-CN" sz="3200"/>
              <a:t>Swap&lt;int&gt;(ref a,ref b);</a:t>
            </a:r>
          </a:p>
          <a:p>
            <a:pPr indent="457200"/>
            <a:endParaRPr lang="en-US" altLang="zh-CN" sz="3200"/>
          </a:p>
          <a:p>
            <a:pPr indent="457200"/>
            <a:r>
              <a:rPr lang="en-US" altLang="zh-CN" sz="3200"/>
              <a:t>double i=3.5,j=4;</a:t>
            </a:r>
          </a:p>
          <a:p>
            <a:pPr indent="457200"/>
            <a:r>
              <a:rPr lang="en-US" altLang="zh-CN" sz="3200"/>
              <a:t>Swap&lt;double&gt;(ref i,ref j);</a:t>
            </a:r>
          </a:p>
          <a:p>
            <a:pPr indent="457200"/>
            <a:endParaRPr lang="en-US" altLang="zh-CN" sz="3200"/>
          </a:p>
          <a:p>
            <a:pPr indent="457200"/>
            <a:r>
              <a:rPr lang="en-US" altLang="zh-CN" sz="3200"/>
              <a:t>float f1=3.3f,f2=4.5f;</a:t>
            </a:r>
          </a:p>
          <a:p>
            <a:pPr indent="457200"/>
            <a:r>
              <a:rPr lang="en-US" altLang="zh-CN" sz="3200">
                <a:sym typeface="+mn-ea"/>
              </a:rPr>
              <a:t>Swap&lt;float&gt;(ref i,ref j);</a:t>
            </a:r>
            <a:endParaRPr lang="en-US" altLang="zh-CN" sz="320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96590" y="125730"/>
            <a:ext cx="5845175" cy="6659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4" name="图片 3" descr="~1VEQPI4]MA7JUNE$~DF_P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9190" y="854710"/>
            <a:ext cx="9914890" cy="5196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63520" y="323850"/>
            <a:ext cx="6479540" cy="6378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3200"/>
              <a:t>泛型接口：</a:t>
            </a:r>
          </a:p>
          <a:p>
            <a:pPr indent="457200"/>
            <a:endParaRPr lang="zh-CN" altLang="en-US" sz="3200"/>
          </a:p>
          <a:p>
            <a:pPr indent="457200"/>
            <a:r>
              <a:rPr lang="en-US" altLang="zh-CN" sz="3200"/>
              <a:t>[</a:t>
            </a:r>
            <a:r>
              <a:rPr lang="zh-CN" altLang="en-US" sz="3200"/>
              <a:t>访问修饰符</a:t>
            </a:r>
            <a:r>
              <a:rPr lang="en-US" altLang="zh-CN" sz="3200"/>
              <a:t>] interface </a:t>
            </a:r>
            <a:r>
              <a:rPr lang="zh-CN" altLang="en-US" sz="3200"/>
              <a:t>接口名</a:t>
            </a:r>
            <a:r>
              <a:rPr lang="en-US" altLang="zh-CN" sz="3200"/>
              <a:t>&lt;</a:t>
            </a:r>
            <a:r>
              <a:rPr lang="zh-CN" altLang="en-US" sz="3200"/>
              <a:t>接口参数列表</a:t>
            </a:r>
            <a:r>
              <a:rPr lang="en-US" altLang="zh-CN" sz="3200"/>
              <a:t>&gt;</a:t>
            </a:r>
          </a:p>
          <a:p>
            <a:pPr indent="457200"/>
            <a:r>
              <a:rPr lang="en-US" altLang="zh-CN" sz="3200"/>
              <a:t>{</a:t>
            </a:r>
          </a:p>
          <a:p>
            <a:pPr marL="457200" lvl="1" indent="457200"/>
            <a:r>
              <a:rPr lang="en-US" altLang="zh-CN" sz="3200"/>
              <a:t>//</a:t>
            </a:r>
            <a:r>
              <a:rPr lang="zh-CN" altLang="en-US" sz="3200"/>
              <a:t>接口成员</a:t>
            </a:r>
            <a:endParaRPr lang="en-US" altLang="zh-CN" sz="3200"/>
          </a:p>
          <a:p>
            <a:pPr indent="457200"/>
            <a:r>
              <a:rPr lang="en-US" altLang="zh-CN" sz="3200"/>
              <a:t>}</a:t>
            </a:r>
          </a:p>
          <a:p>
            <a:pPr indent="457200"/>
            <a:endParaRPr lang="en-US" altLang="zh-CN" sz="3200"/>
          </a:p>
          <a:p>
            <a:pPr indent="457200"/>
            <a:r>
              <a:rPr lang="zh-CN" altLang="en-US" sz="3200"/>
              <a:t>例如：</a:t>
            </a:r>
          </a:p>
          <a:p>
            <a:pPr indent="457200"/>
            <a:r>
              <a:rPr lang="en-US" altLang="zh-CN" sz="3200"/>
              <a:t>interface IDate&lt;T&gt;</a:t>
            </a:r>
          </a:p>
          <a:p>
            <a:pPr indent="457200"/>
            <a:r>
              <a:rPr lang="en-US" altLang="zh-CN" sz="3200"/>
              <a:t>{</a:t>
            </a:r>
          </a:p>
          <a:p>
            <a:pPr indent="457200"/>
            <a:r>
              <a:rPr lang="en-US" altLang="zh-CN" sz="320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练习：</a:t>
            </a:r>
            <a:r>
              <a:rPr lang="en-US" altLang="zh-CN" sz="3200"/>
              <a:t>6-4</a:t>
            </a:r>
          </a:p>
          <a:p>
            <a:r>
              <a:rPr lang="zh-CN" altLang="en-US" sz="3200"/>
              <a:t>设计一个泛型类，实现任意类型的数据排序。</a:t>
            </a:r>
          </a:p>
          <a:p>
            <a:r>
              <a:rPr lang="en-US" altLang="zh-CN" sz="3200"/>
              <a:t>1.Label</a:t>
            </a:r>
            <a:r>
              <a:rPr lang="zh-CN" altLang="en-US" sz="3200"/>
              <a:t>：显示结果</a:t>
            </a:r>
          </a:p>
          <a:p>
            <a:r>
              <a:rPr lang="en-US" altLang="zh-CN" sz="3200"/>
              <a:t>2.</a:t>
            </a:r>
            <a:r>
              <a:rPr lang="zh-CN" altLang="en-US" sz="3200"/>
              <a:t>定义</a:t>
            </a:r>
            <a:r>
              <a:rPr lang="en-US" altLang="zh-CN" sz="3200"/>
              <a:t>Load</a:t>
            </a:r>
            <a:r>
              <a:rPr lang="zh-CN" altLang="en-US" sz="3200"/>
              <a:t>事件处理方法。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/>
              <a:t>Form_Load</a:t>
            </a:r>
            <a:r>
              <a:rPr lang="zh-CN" altLang="en-US" sz="3200"/>
              <a:t>事件处理代码如下：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27785" y="1261745"/>
            <a:ext cx="9299575" cy="4844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/>
              <a:t>6.1.2 </a:t>
            </a:r>
            <a:r>
              <a:rPr lang="en-US" altLang="zh-CN" sz="3200" dirty="0" err="1" smtClean="0"/>
              <a:t>ArrayList</a:t>
            </a:r>
            <a:endParaRPr lang="en-US" altLang="zh-CN" sz="3200" dirty="0" smtClean="0"/>
          </a:p>
          <a:p>
            <a:r>
              <a:rPr lang="en-US" altLang="zh-CN" sz="3200" dirty="0" smtClean="0"/>
              <a:t>       </a:t>
            </a:r>
            <a:r>
              <a:rPr lang="en-US" altLang="zh-CN" sz="3200" dirty="0" err="1" smtClean="0"/>
              <a:t>ArrayList</a:t>
            </a:r>
            <a:r>
              <a:rPr lang="zh-CN" altLang="en-US" sz="3200" dirty="0"/>
              <a:t>是一个可动态维护长度的集合，又称动态数组，它不限制元素的个数和数据类型，允许把任意类型的数据保存</a:t>
            </a:r>
            <a:r>
              <a:rPr lang="zh-CN" altLang="en-US" sz="3200" dirty="0" smtClean="0"/>
              <a:t>到</a:t>
            </a:r>
            <a:r>
              <a:rPr lang="en-US" altLang="zh-CN" sz="3200" dirty="0" err="1"/>
              <a:t>ArrayList</a:t>
            </a:r>
            <a:r>
              <a:rPr lang="zh-CN" altLang="en-US" sz="3200" dirty="0" smtClean="0"/>
              <a:t>中。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390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96135" y="594995"/>
            <a:ext cx="7999730" cy="5918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8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 smtClean="0"/>
              <a:t>Array</a:t>
            </a:r>
            <a:r>
              <a:rPr lang="zh-CN" altLang="en-US" sz="3200" dirty="0"/>
              <a:t>和</a:t>
            </a:r>
            <a:r>
              <a:rPr lang="en-US" altLang="zh-CN" sz="3200" dirty="0" err="1"/>
              <a:t>ArrayList</a:t>
            </a:r>
            <a:r>
              <a:rPr lang="zh-CN" altLang="en-US" sz="3200" dirty="0"/>
              <a:t>的区别：</a:t>
            </a:r>
          </a:p>
          <a:p>
            <a:r>
              <a:rPr lang="en-US" altLang="zh-CN" sz="3200" dirty="0">
                <a:sym typeface="+mn-ea"/>
              </a:rPr>
              <a:t>1</a:t>
            </a:r>
            <a:r>
              <a:rPr lang="zh-CN" altLang="en-US" sz="3200" dirty="0">
                <a:sym typeface="+mn-ea"/>
              </a:rPr>
              <a:t>）</a:t>
            </a:r>
            <a:r>
              <a:rPr lang="en-US" altLang="zh-CN" sz="3200" dirty="0">
                <a:sym typeface="+mn-ea"/>
              </a:rPr>
              <a:t>Array </a:t>
            </a:r>
            <a:r>
              <a:rPr lang="zh-CN" altLang="en-US" sz="3200" dirty="0">
                <a:sym typeface="+mn-ea"/>
              </a:rPr>
              <a:t>大小固定，</a:t>
            </a:r>
            <a:r>
              <a:rPr lang="en-US" altLang="zh-CN" sz="3200" dirty="0" err="1">
                <a:sym typeface="+mn-ea"/>
              </a:rPr>
              <a:t>ArrayList</a:t>
            </a:r>
            <a:r>
              <a:rPr lang="zh-CN" altLang="en-US" sz="3200" dirty="0">
                <a:sym typeface="+mn-ea"/>
              </a:rPr>
              <a:t>大小可扩充</a:t>
            </a:r>
            <a:endParaRPr lang="en-US" altLang="zh-CN" sz="3200" dirty="0">
              <a:sym typeface="+mn-ea"/>
            </a:endParaRPr>
          </a:p>
          <a:p>
            <a:r>
              <a:rPr lang="en-US" altLang="zh-CN" sz="3200" dirty="0">
                <a:sym typeface="+mn-ea"/>
              </a:rPr>
              <a:t>2</a:t>
            </a:r>
            <a:r>
              <a:rPr lang="zh-CN" altLang="en-US" sz="3200" dirty="0">
                <a:sym typeface="+mn-ea"/>
              </a:rPr>
              <a:t>）</a:t>
            </a:r>
            <a:r>
              <a:rPr lang="en-US" altLang="zh-CN" sz="3200" dirty="0">
                <a:sym typeface="+mn-ea"/>
              </a:rPr>
              <a:t>Array</a:t>
            </a:r>
            <a:r>
              <a:rPr lang="zh-CN" altLang="en-US" sz="3200" dirty="0">
                <a:sym typeface="+mn-ea"/>
              </a:rPr>
              <a:t>一次读写一个元素的值，</a:t>
            </a:r>
            <a:r>
              <a:rPr lang="en-US" altLang="zh-CN" sz="3200" dirty="0" err="1">
                <a:sym typeface="+mn-ea"/>
              </a:rPr>
              <a:t>ArrayList</a:t>
            </a:r>
            <a:r>
              <a:rPr lang="zh-CN" altLang="en-US" sz="3200" dirty="0">
                <a:sym typeface="+mn-ea"/>
              </a:rPr>
              <a:t>允许添加，插入或移除某一范围的元素</a:t>
            </a:r>
            <a:endParaRPr lang="zh-CN" altLang="en-US" sz="3200" dirty="0"/>
          </a:p>
          <a:p>
            <a:r>
              <a:rPr lang="en-US" altLang="zh-CN" sz="3200" dirty="0">
                <a:sym typeface="+mn-ea"/>
              </a:rPr>
              <a:t>3</a:t>
            </a:r>
            <a:r>
              <a:rPr lang="zh-CN" altLang="en-US" sz="3200" dirty="0">
                <a:sym typeface="+mn-ea"/>
              </a:rPr>
              <a:t>）</a:t>
            </a:r>
            <a:r>
              <a:rPr lang="en-US" altLang="zh-CN" sz="3200" dirty="0">
                <a:sym typeface="+mn-ea"/>
              </a:rPr>
              <a:t>Array </a:t>
            </a:r>
            <a:r>
              <a:rPr lang="zh-CN" altLang="en-US" sz="3200" dirty="0">
                <a:sym typeface="+mn-ea"/>
              </a:rPr>
              <a:t>的下限可以自定义，</a:t>
            </a:r>
            <a:r>
              <a:rPr lang="en-US" altLang="zh-CN" sz="3200" dirty="0" err="1">
                <a:sym typeface="+mn-ea"/>
              </a:rPr>
              <a:t>ArrayList</a:t>
            </a:r>
            <a:r>
              <a:rPr lang="zh-CN" altLang="en-US" sz="3200" dirty="0">
                <a:sym typeface="+mn-ea"/>
              </a:rPr>
              <a:t>的下限始终为</a:t>
            </a:r>
            <a:r>
              <a:rPr lang="en-US" altLang="zh-CN" sz="3200" dirty="0">
                <a:sym typeface="+mn-ea"/>
              </a:rPr>
              <a:t>0</a:t>
            </a:r>
          </a:p>
          <a:p>
            <a:r>
              <a:rPr lang="en-US" altLang="zh-CN" sz="3200" dirty="0">
                <a:sym typeface="+mn-ea"/>
              </a:rPr>
              <a:t>4</a:t>
            </a:r>
            <a:r>
              <a:rPr lang="zh-CN" altLang="en-US" sz="3200" dirty="0">
                <a:sym typeface="+mn-ea"/>
              </a:rPr>
              <a:t>）</a:t>
            </a:r>
            <a:r>
              <a:rPr lang="en-US" altLang="zh-CN" sz="3200" dirty="0">
                <a:sym typeface="+mn-ea"/>
              </a:rPr>
              <a:t>Array </a:t>
            </a:r>
            <a:r>
              <a:rPr lang="zh-CN" altLang="en-US" sz="3200" dirty="0">
                <a:sym typeface="+mn-ea"/>
              </a:rPr>
              <a:t>可以具有多个维度，</a:t>
            </a:r>
            <a:r>
              <a:rPr lang="en-US" altLang="zh-CN" sz="3200" dirty="0" err="1">
                <a:sym typeface="+mn-ea"/>
              </a:rPr>
              <a:t>ArrayList</a:t>
            </a:r>
            <a:r>
              <a:rPr lang="zh-CN" altLang="en-US" sz="3200" dirty="0">
                <a:sym typeface="+mn-ea"/>
              </a:rPr>
              <a:t>始终是一维的</a:t>
            </a:r>
          </a:p>
          <a:p>
            <a:r>
              <a:rPr lang="en-US" altLang="zh-CN" sz="3200" dirty="0">
                <a:sym typeface="+mn-ea"/>
              </a:rPr>
              <a:t>5</a:t>
            </a:r>
            <a:r>
              <a:rPr lang="zh-CN" altLang="en-US" sz="3200" dirty="0">
                <a:sym typeface="+mn-ea"/>
              </a:rPr>
              <a:t>）</a:t>
            </a:r>
            <a:r>
              <a:rPr lang="en-US" altLang="zh-CN" sz="3200" dirty="0">
                <a:sym typeface="+mn-ea"/>
              </a:rPr>
              <a:t>Array </a:t>
            </a:r>
            <a:r>
              <a:rPr lang="zh-CN" altLang="en-US" sz="3200" dirty="0">
                <a:sym typeface="+mn-ea"/>
              </a:rPr>
              <a:t>位于</a:t>
            </a:r>
            <a:r>
              <a:rPr lang="en-US" altLang="zh-CN" sz="3200" dirty="0">
                <a:sym typeface="+mn-ea"/>
              </a:rPr>
              <a:t>System</a:t>
            </a:r>
            <a:r>
              <a:rPr lang="zh-CN" altLang="en-US" sz="3200" dirty="0">
                <a:sym typeface="+mn-ea"/>
              </a:rPr>
              <a:t>命名空间中，</a:t>
            </a:r>
            <a:r>
              <a:rPr lang="en-US" altLang="zh-CN" sz="3200" dirty="0" err="1">
                <a:sym typeface="+mn-ea"/>
              </a:rPr>
              <a:t>ArrayList</a:t>
            </a:r>
            <a:r>
              <a:rPr lang="zh-CN" altLang="en-US" sz="3200" dirty="0">
                <a:sym typeface="+mn-ea"/>
              </a:rPr>
              <a:t>位于</a:t>
            </a:r>
            <a:r>
              <a:rPr lang="en-US" altLang="zh-CN" sz="3200" dirty="0" err="1">
                <a:sym typeface="+mn-ea"/>
              </a:rPr>
              <a:t>System.Collections</a:t>
            </a:r>
            <a:r>
              <a:rPr lang="zh-CN" altLang="en-US" sz="3200" dirty="0">
                <a:sym typeface="+mn-ea"/>
              </a:rPr>
              <a:t>命名空间中。</a:t>
            </a:r>
            <a:endParaRPr lang="zh-CN" altLang="en-US" sz="3200" dirty="0"/>
          </a:p>
          <a:p>
            <a:endParaRPr lang="zh-CN" altLang="en-US" sz="3200" dirty="0"/>
          </a:p>
          <a:p>
            <a:endParaRPr lang="zh-CN" altLang="en-US" sz="32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050"/>
            <a:ext cx="12192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4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rot="16635317" flipH="1">
            <a:off x="11172190" y="-154940"/>
            <a:ext cx="1035050" cy="881380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4886325"/>
            <a:ext cx="712470" cy="1971675"/>
            <a:chOff x="0" y="4391345"/>
            <a:chExt cx="891702" cy="246665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5917327"/>
              <a:ext cx="891702" cy="9406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1953062" flipH="1">
              <a:off x="67048" y="4391345"/>
              <a:ext cx="757605" cy="245572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8840" y="594995"/>
            <a:ext cx="10683875" cy="5666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 smtClean="0"/>
              <a:t>	Capacity</a:t>
            </a:r>
            <a:r>
              <a:rPr lang="zh-CN" altLang="en-US" sz="3200" dirty="0"/>
              <a:t>是</a:t>
            </a:r>
            <a:r>
              <a:rPr lang="en-US" altLang="zh-CN" sz="3200" dirty="0" err="1"/>
              <a:t>ArrayList</a:t>
            </a:r>
            <a:r>
              <a:rPr lang="zh-CN" altLang="en-US" sz="3200" dirty="0"/>
              <a:t>可以存储的元素数。</a:t>
            </a:r>
            <a:r>
              <a:rPr lang="en-US" altLang="zh-CN" sz="3200" dirty="0"/>
              <a:t>Count</a:t>
            </a:r>
            <a:r>
              <a:rPr lang="zh-CN" altLang="en-US" sz="3200" dirty="0"/>
              <a:t>是</a:t>
            </a:r>
            <a:r>
              <a:rPr lang="en-US" altLang="zh-CN" sz="3200" dirty="0" err="1"/>
              <a:t>ArrayList</a:t>
            </a:r>
            <a:r>
              <a:rPr lang="zh-CN" altLang="en-US" sz="3200" dirty="0"/>
              <a:t>中实际包含的元素数。</a:t>
            </a:r>
            <a:r>
              <a:rPr lang="en-US" altLang="zh-CN" sz="3200" dirty="0"/>
              <a:t>Capacity</a:t>
            </a:r>
            <a:r>
              <a:rPr lang="zh-CN" altLang="en-US" sz="3200" dirty="0"/>
              <a:t>总是大于或等于</a:t>
            </a:r>
            <a:r>
              <a:rPr lang="en-US" altLang="zh-CN" sz="3200" dirty="0"/>
              <a:t>Count</a:t>
            </a:r>
            <a:r>
              <a:rPr lang="zh-CN" altLang="en-US" sz="3200" dirty="0"/>
              <a:t>。如果在添加元素时，</a:t>
            </a:r>
            <a:r>
              <a:rPr lang="en-US" altLang="zh-CN" sz="3200" dirty="0"/>
              <a:t>Count</a:t>
            </a:r>
            <a:r>
              <a:rPr lang="zh-CN" altLang="en-US" sz="3200" dirty="0"/>
              <a:t>超过</a:t>
            </a:r>
            <a:r>
              <a:rPr lang="en-US" altLang="zh-CN" sz="3200" dirty="0"/>
              <a:t>Capacity</a:t>
            </a:r>
            <a:r>
              <a:rPr lang="zh-CN" altLang="en-US" sz="3200" dirty="0"/>
              <a:t>，则该列表的容量会自动</a:t>
            </a:r>
            <a:r>
              <a:rPr lang="zh-CN" altLang="en-US" sz="3200" dirty="0">
                <a:solidFill>
                  <a:srgbClr val="FF0000"/>
                </a:solidFill>
              </a:rPr>
              <a:t>加倍</a:t>
            </a:r>
            <a:r>
              <a:rPr lang="zh-CN" altLang="en-US" sz="3200" dirty="0"/>
              <a:t>扩充</a:t>
            </a:r>
            <a:r>
              <a:rPr lang="zh-CN" altLang="en-US" sz="3200" dirty="0" smtClean="0"/>
              <a:t>。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455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Y4MjkzZDA0Mjk1MDliYWEyYzI0YzAxN2I2MGE4N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3"/>
  <p:tag name="KSO_WM_SLIDE_TYPE" val="title"/>
  <p:tag name="KSO_WM_BEAUTIFY_FLAG" val="#wm#"/>
  <p:tag name="KSO_WM_COMBINE_RELATE_SLIDE_ID" val="background20176890_1"/>
  <p:tag name="KSO_WM_TEMPLATE_CATEGORY" val="custom"/>
  <p:tag name="KSO_WM_TEMPLATE_INDEX" val="20177418"/>
  <p:tag name="KSO_WM_SLIDE_ID" val="custom20177418_1"/>
  <p:tag name="KSO_WM_SLIDE_INDEX" val="1"/>
  <p:tag name="KSO_WM_TEMPLATE_SUBCATEGORY" val="17"/>
  <p:tag name="KSO_WM_TEMPLATE_THUMBS_INDEX" val="1、10、11、25、26、28"/>
  <p:tag name="KSO_WM_SLIDE_SUBTYPE" val="pureTxt"/>
  <p:tag name="KSO_WM_TEMPLATE_MASTER_TYPE" val="1"/>
  <p:tag name="KSO_WM_TEMPLATE_COLOR_TYPE" val="1"/>
  <p:tag name="KSO_WM_TEMPLATE_MASTER_THUMB_INDEX" val="1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树叶手绘风总结报告"/>
  <p:tag name="KSO_WM_TEMPLATE_CATEGORY" val="custom"/>
  <p:tag name="KSO_WM_TEMPLATE_INDEX" val="20177418"/>
  <p:tag name="KSO_WM_UNIT_ID" val="custom20177418_1*a*1"/>
  <p:tag name="KSO_WM_UNIT_NOCLEAR" val="0"/>
  <p:tag name="KSO_WM_UNIT_DIAGRAM_ISNUMVISUAL" val="0"/>
  <p:tag name="KSO_WM_UNIT_DIAGRAM_ISREFERUNIT" val="0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4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4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MASK_FLAG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6890_1"/>
  <p:tag name="KSO_WM_TEMPLATE_CATEGORY" val="custom"/>
  <p:tag name="KSO_WM_TEMPLATE_INDEX" val="20177418"/>
  <p:tag name="KSO_WM_TEMPLATE_SUBCATEGORY" val="17"/>
  <p:tag name="KSO_WM_TEMPLATE_THUMBS_INDEX" val="1、10、11、25、26、28"/>
  <p:tag name="KSO_WM_TEMPLATE_MASTER_TYPE" val="1"/>
  <p:tag name="KSO_WM_TEMPLATE_COLOR_TYPE" val="1"/>
  <p:tag name="KSO_WM_TEMPLATE_MASTER_THUMB_INDEX" val="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F4EC"/>
      </a:dk2>
      <a:lt2>
        <a:srgbClr val="FFFFFF"/>
      </a:lt2>
      <a:accent1>
        <a:srgbClr val="238C3B"/>
      </a:accent1>
      <a:accent2>
        <a:srgbClr val="508834"/>
      </a:accent2>
      <a:accent3>
        <a:srgbClr val="63822C"/>
      </a:accent3>
      <a:accent4>
        <a:srgbClr val="727C27"/>
      </a:accent4>
      <a:accent5>
        <a:srgbClr val="7E7427"/>
      </a:accent5>
      <a:accent6>
        <a:srgbClr val="896D2A"/>
      </a:accent6>
      <a:hlink>
        <a:srgbClr val="1371ED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1042</Words>
  <Application>Microsoft Office PowerPoint</Application>
  <PresentationFormat>宽屏</PresentationFormat>
  <Paragraphs>116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7" baseType="lpstr">
      <vt:lpstr>汉仪旗黑-85S</vt:lpstr>
      <vt:lpstr>微软雅黑</vt:lpstr>
      <vt:lpstr>Arial</vt:lpstr>
      <vt:lpstr>Calibri</vt:lpstr>
      <vt:lpstr>WPS</vt:lpstr>
      <vt:lpstr>1_Office 主题​​</vt:lpstr>
      <vt:lpstr>6 集合与泛型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集合与泛型</dc:title>
  <dc:creator/>
  <cp:lastModifiedBy>lenovo</cp:lastModifiedBy>
  <cp:revision>68</cp:revision>
  <dcterms:created xsi:type="dcterms:W3CDTF">2023-10-16T14:35:00Z</dcterms:created>
  <dcterms:modified xsi:type="dcterms:W3CDTF">2024-11-06T03:53:31Z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F8BA5348395D48D0BB137D61BC80A3D7_12</vt:lpwstr>
  </property>
  <property fmtid="{D5CDD505-2E9C-101B-9397-08002B2CF9AE}" pid="3" name="KSOProductBuildVer">
    <vt:lpwstr>2052-12.1.0.15712</vt:lpwstr>
  </property>
</Properties>
</file>